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3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18A-ACAA-4FC1-8AB7-257B14AAD39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2613-401F-4AD2-9645-C3C7CE37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5" y="3148148"/>
            <a:ext cx="6707938" cy="34391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pic>
        <p:nvPicPr>
          <p:cNvPr id="1026" name="Picture 2" descr="https://evolution.berkeley.edu/evolibrary/images/evo/hemoglob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73" y="292191"/>
            <a:ext cx="4775356" cy="2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1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mutypes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609601"/>
            <a:ext cx="6400800" cy="585311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89974" y="3166825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known as a substitution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Chromosomal mutations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31926"/>
            <a:ext cx="8229600" cy="4525963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r>
              <a:rPr lang="en-US" altLang="en-US" dirty="0" smtClean="0"/>
              <a:t>Changes in very large section of DNA </a:t>
            </a:r>
          </a:p>
          <a:p>
            <a:pPr marL="457200" lvl="1" indent="0">
              <a:buNone/>
              <a:defRPr/>
            </a:pPr>
            <a:r>
              <a:rPr lang="en-US" altLang="en-US" dirty="0" smtClean="0"/>
              <a:t>	-more than one gene is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   affected</a:t>
            </a:r>
          </a:p>
          <a:p>
            <a:pPr lvl="1" eaLnBrk="1" hangingPunct="1">
              <a:buFontTx/>
              <a:buNone/>
              <a:defRPr/>
            </a:pPr>
            <a:endParaRPr lang="en-US" alt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Chromosome- very large piece of DNA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 with many genes</a:t>
            </a:r>
            <a:endParaRPr lang="en-US" altLang="en-US" dirty="0"/>
          </a:p>
          <a:p>
            <a:pPr lvl="1" eaLnBrk="1" hangingPunct="1">
              <a:buFontTx/>
              <a:buNone/>
              <a:defRPr/>
            </a:pPr>
            <a:endParaRPr lang="en-US" altLang="en-US" dirty="0" smtClean="0"/>
          </a:p>
          <a:p>
            <a:pPr marL="457200" lvl="1" indent="0">
              <a:buNone/>
              <a:defRPr/>
            </a:pPr>
            <a:r>
              <a:rPr lang="en-US" altLang="en-US" dirty="0" smtClean="0"/>
              <a:t>Polyploidy- organism has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dirty="0" smtClean="0"/>
              <a:t>   extra set of chromosomes</a:t>
            </a:r>
          </a:p>
          <a:p>
            <a:pPr lvl="1" eaLnBrk="1" hangingPunct="1">
              <a:buFontTx/>
              <a:buChar char="•"/>
              <a:defRPr/>
            </a:pPr>
            <a:endParaRPr lang="en-US" altLang="en-US" dirty="0" smtClean="0"/>
          </a:p>
        </p:txBody>
      </p:sp>
      <p:pic>
        <p:nvPicPr>
          <p:cNvPr id="60420" name="Picture 4" descr="mu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276350"/>
            <a:ext cx="24669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Deletion	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Part of chromosome missing</a:t>
            </a:r>
          </a:p>
        </p:txBody>
      </p:sp>
      <p:pic>
        <p:nvPicPr>
          <p:cNvPr id="61444" name="Picture 1" descr="&lt;strong&gt;Deletion&lt;/strong&gt; (genetics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2857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Duplication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Piece is duplicated</a:t>
            </a:r>
          </a:p>
        </p:txBody>
      </p:sp>
      <p:pic>
        <p:nvPicPr>
          <p:cNvPr id="62468" name="Picture 2" descr="Gene &lt;strong&gt;duplication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347788"/>
            <a:ext cx="3287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Inversion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Piece is added backwards</a:t>
            </a:r>
          </a:p>
        </p:txBody>
      </p:sp>
      <p:pic>
        <p:nvPicPr>
          <p:cNvPr id="63492" name="Picture 3" descr="7.3 Errors in Meiosis – Concepts of Biology – 1st Canadi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1"/>
            <a:ext cx="680878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Piece is added</a:t>
            </a:r>
          </a:p>
        </p:txBody>
      </p:sp>
      <p:pic>
        <p:nvPicPr>
          <p:cNvPr id="64516" name="Picture 1" descr="&lt;strong&gt;Insertion&lt;/strong&gt; (genetics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82850"/>
            <a:ext cx="5943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Translocation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Piece inserted in the wrong spot</a:t>
            </a:r>
          </a:p>
        </p:txBody>
      </p:sp>
      <p:pic>
        <p:nvPicPr>
          <p:cNvPr id="65540" name="Picture 1" descr="&lt;strong&gt;Chromosomal&lt;/strong&gt; &lt;strong&gt;translocation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00300"/>
            <a:ext cx="5727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0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Karyotype- image of the chromosomes in a cell</a:t>
            </a:r>
            <a:endParaRPr lang="en-US" dirty="0"/>
          </a:p>
        </p:txBody>
      </p:sp>
      <p:pic>
        <p:nvPicPr>
          <p:cNvPr id="4" name="Content Placeholder 3" descr="Topic 3.2: Chromosomes - AMAZING WORLD OF SCIENCE WITH M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4" y="2195232"/>
            <a:ext cx="8553434" cy="4530371"/>
          </a:xfrm>
        </p:spPr>
      </p:pic>
      <p:sp>
        <p:nvSpPr>
          <p:cNvPr id="5" name="TextBox 4"/>
          <p:cNvSpPr txBox="1"/>
          <p:nvPr/>
        </p:nvSpPr>
        <p:spPr>
          <a:xfrm>
            <a:off x="7393577" y="2195232"/>
            <a:ext cx="354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Cells that are not eggs and sperm </a:t>
            </a:r>
          </a:p>
          <a:p>
            <a:r>
              <a:rPr lang="en-US" dirty="0" smtClean="0"/>
              <a:t>have 2 of each type of 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karyotypes</a:t>
            </a:r>
            <a:endParaRPr lang="en-US" dirty="0"/>
          </a:p>
        </p:txBody>
      </p:sp>
      <p:pic>
        <p:nvPicPr>
          <p:cNvPr id="4" name="Content Placeholder 3" descr="YR 11 Topic 3: Chromosomes, Genes and DNA - AMAZING WORL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2048034"/>
            <a:ext cx="3733074" cy="4486868"/>
          </a:xfrm>
        </p:spPr>
      </p:pic>
      <p:pic>
        <p:nvPicPr>
          <p:cNvPr id="5" name="Picture 4" descr="&lt;strong&gt;Karyotype&lt;/strong&gt; - wikido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17" y="2048034"/>
            <a:ext cx="5572397" cy="37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Mutations</a:t>
            </a:r>
          </a:p>
        </p:txBody>
      </p:sp>
      <p:sp>
        <p:nvSpPr>
          <p:cNvPr id="491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918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530" y="0"/>
            <a:ext cx="7628709" cy="6931357"/>
          </a:xfrm>
        </p:spPr>
      </p:pic>
    </p:spTree>
    <p:extLst>
      <p:ext uri="{BB962C8B-B14F-4D97-AF65-F5344CB8AC3E}">
        <p14:creationId xmlns:p14="http://schemas.microsoft.com/office/powerpoint/2010/main" val="40385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learn the 2 main types of mutations</a:t>
            </a:r>
          </a:p>
          <a:p>
            <a:endParaRPr lang="en-US" altLang="en-US" smtClean="0"/>
          </a:p>
          <a:p>
            <a:r>
              <a:rPr lang="en-US" altLang="en-US" smtClean="0"/>
              <a:t>Given a mutation, identify its type</a:t>
            </a:r>
          </a:p>
          <a:p>
            <a:endParaRPr lang="en-US" altLang="en-US" smtClean="0"/>
          </a:p>
          <a:p>
            <a:r>
              <a:rPr lang="en-US" altLang="en-US" smtClean="0"/>
              <a:t>Predict how a mutation will affect a protein.</a:t>
            </a:r>
          </a:p>
        </p:txBody>
      </p:sp>
    </p:spTree>
    <p:extLst>
      <p:ext uri="{BB962C8B-B14F-4D97-AF65-F5344CB8AC3E}">
        <p14:creationId xmlns:p14="http://schemas.microsoft.com/office/powerpoint/2010/main" val="1687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Changes in genetic material (DNA)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1204" name="Picture 4" descr="02_zebrafinches_mu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667001"/>
            <a:ext cx="28987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Researchers-discover-how-to-detect-mutation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3810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 main types of mutations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altLang="en-US" smtClean="0"/>
              <a:t>Point mutation- change in one or a few nucleotides (letters)</a:t>
            </a:r>
          </a:p>
          <a:p>
            <a:pPr marL="514350" indent="-514350">
              <a:buFontTx/>
              <a:buAutoNum type="arabicParenR"/>
            </a:pPr>
            <a:endParaRPr lang="en-US" altLang="en-US" smtClean="0"/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Chromosomal mutation- change in very large section of DNA</a:t>
            </a:r>
          </a:p>
        </p:txBody>
      </p:sp>
    </p:spTree>
    <p:extLst>
      <p:ext uri="{BB962C8B-B14F-4D97-AF65-F5344CB8AC3E}">
        <p14:creationId xmlns:p14="http://schemas.microsoft.com/office/powerpoint/2010/main" val="128654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Point Mutations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FontTx/>
              <a:buAutoNum type="arabicParenR"/>
              <a:defRPr/>
            </a:pPr>
            <a:r>
              <a:rPr lang="en-US" altLang="en-US" sz="3200" dirty="0"/>
              <a:t>Substitution- one base is replaced with another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Normal: ATCG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Mutation: AGCG</a:t>
            </a:r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r>
              <a:rPr lang="en-US" altLang="en-US" sz="3200" dirty="0"/>
              <a:t>2) Insertion- adds nucleotides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Normal: ATCG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Mutation: ATCCG</a:t>
            </a:r>
          </a:p>
          <a:p>
            <a:pPr marL="457200" lvl="1" indent="0">
              <a:buNone/>
              <a:defRPr/>
            </a:pPr>
            <a:endParaRPr lang="en-US" altLang="en-US" sz="3200" dirty="0"/>
          </a:p>
          <a:p>
            <a:pPr marL="457200" lvl="1" indent="0">
              <a:buNone/>
              <a:defRPr/>
            </a:pPr>
            <a:r>
              <a:rPr lang="en-US" altLang="en-US" sz="3200" dirty="0"/>
              <a:t>3) Deletion- takes them away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Normal: ATCG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Mutation: ATG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53252" name="Picture 5" descr="mutations-fig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2438400"/>
            <a:ext cx="29860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b.bioninja.com.au/_Media/point-mutations_me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3430588"/>
            <a:ext cx="8763000" cy="2963862"/>
          </a:xfrm>
          <a:noFill/>
        </p:spPr>
      </p:pic>
      <p:pic>
        <p:nvPicPr>
          <p:cNvPr id="54275" name="Picture 4" descr="http://t0.gstatic.com/images?q=tbn%3AANd9GcRlYybm1wC_IKN2CZ6JALjKw2-veShV0-_S84KiLdgh_xU4VtuKeQP9wCsYPNo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Image result for frame shift mu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62238"/>
            <a:ext cx="8020050" cy="4210050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2703" y="743948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Frame Shift- when adding or deleting nucleotides changes the codon groupings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64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Sickle Cell </a:t>
            </a:r>
            <a:r>
              <a:rPr lang="en-US" altLang="en-US" dirty="0" smtClean="0"/>
              <a:t>Anemia causes red blood cells to be misshaped</a:t>
            </a:r>
            <a:endParaRPr lang="en-US" altLang="en-US" dirty="0" smtClean="0"/>
          </a:p>
        </p:txBody>
      </p:sp>
      <p:pic>
        <p:nvPicPr>
          <p:cNvPr id="58371" name="Picture 2" descr="Image result for mutation exam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714" y="1920875"/>
            <a:ext cx="4224338" cy="49371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63900" y="1920875"/>
            <a:ext cx="61707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Caused by a single base pair substitution </a:t>
            </a:r>
          </a:p>
          <a:p>
            <a:r>
              <a:rPr lang="en-US" sz="2800" dirty="0" smtClean="0"/>
              <a:t>in the gene for hemoglobin, </a:t>
            </a:r>
          </a:p>
          <a:p>
            <a:r>
              <a:rPr lang="en-US" sz="2800" dirty="0" smtClean="0"/>
              <a:t>which carries oxygen in the blood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11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207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Mutations</vt:lpstr>
      <vt:lpstr>Objectives</vt:lpstr>
      <vt:lpstr>Mutations</vt:lpstr>
      <vt:lpstr>2 main types of mutations</vt:lpstr>
      <vt:lpstr>Types of Point Mutations</vt:lpstr>
      <vt:lpstr>Examples</vt:lpstr>
      <vt:lpstr>Frame Shift- when adding or deleting nucleotides changes the codon groupings </vt:lpstr>
      <vt:lpstr>Sickle Cell Anemia causes red blood cells to be misshaped</vt:lpstr>
      <vt:lpstr>Sickle Cell Anemia</vt:lpstr>
      <vt:lpstr>PowerPoint Presentation</vt:lpstr>
      <vt:lpstr>Chromosomal mutations</vt:lpstr>
      <vt:lpstr>Deletion </vt:lpstr>
      <vt:lpstr>Duplication</vt:lpstr>
      <vt:lpstr>Inversion</vt:lpstr>
      <vt:lpstr>Insertion</vt:lpstr>
      <vt:lpstr>Translocation</vt:lpstr>
      <vt:lpstr>Karyotype- image of the chromosomes in a cell</vt:lpstr>
      <vt:lpstr>Abnormal karyotypes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Merritt</dc:creator>
  <cp:lastModifiedBy>Rebecca Merritt</cp:lastModifiedBy>
  <cp:revision>5</cp:revision>
  <dcterms:created xsi:type="dcterms:W3CDTF">2021-02-10T12:33:43Z</dcterms:created>
  <dcterms:modified xsi:type="dcterms:W3CDTF">2021-02-10T13:00:44Z</dcterms:modified>
</cp:coreProperties>
</file>