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372" r:id="rId2"/>
    <p:sldId id="373" r:id="rId3"/>
    <p:sldId id="375" r:id="rId4"/>
    <p:sldId id="378" r:id="rId5"/>
    <p:sldId id="379" r:id="rId6"/>
    <p:sldId id="429" r:id="rId7"/>
    <p:sldId id="420" r:id="rId8"/>
    <p:sldId id="298" r:id="rId9"/>
    <p:sldId id="427" r:id="rId10"/>
    <p:sldId id="383" r:id="rId11"/>
    <p:sldId id="423" r:id="rId12"/>
    <p:sldId id="387" r:id="rId13"/>
    <p:sldId id="389" r:id="rId14"/>
    <p:sldId id="313" r:id="rId15"/>
    <p:sldId id="428" r:id="rId16"/>
    <p:sldId id="314" r:id="rId17"/>
    <p:sldId id="430" r:id="rId18"/>
    <p:sldId id="431" r:id="rId19"/>
    <p:sldId id="432" r:id="rId20"/>
    <p:sldId id="426"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ahoma" charset="0"/>
        <a:ea typeface="MS PGothic" charset="0"/>
        <a:cs typeface="MS PGothic" charset="0"/>
      </a:defRPr>
    </a:lvl5pPr>
    <a:lvl6pPr marL="2286000" algn="l" defTabSz="457200" rtl="0" eaLnBrk="1" latinLnBrk="0" hangingPunct="1">
      <a:defRPr sz="2400" kern="1200">
        <a:solidFill>
          <a:schemeClr val="tx1"/>
        </a:solidFill>
        <a:latin typeface="Tahoma" charset="0"/>
        <a:ea typeface="MS PGothic" charset="0"/>
        <a:cs typeface="MS PGothic" charset="0"/>
      </a:defRPr>
    </a:lvl6pPr>
    <a:lvl7pPr marL="2743200" algn="l" defTabSz="457200" rtl="0" eaLnBrk="1" latinLnBrk="0" hangingPunct="1">
      <a:defRPr sz="2400" kern="1200">
        <a:solidFill>
          <a:schemeClr val="tx1"/>
        </a:solidFill>
        <a:latin typeface="Tahoma" charset="0"/>
        <a:ea typeface="MS PGothic" charset="0"/>
        <a:cs typeface="MS PGothic" charset="0"/>
      </a:defRPr>
    </a:lvl7pPr>
    <a:lvl8pPr marL="3200400" algn="l" defTabSz="457200" rtl="0" eaLnBrk="1" latinLnBrk="0" hangingPunct="1">
      <a:defRPr sz="2400" kern="1200">
        <a:solidFill>
          <a:schemeClr val="tx1"/>
        </a:solidFill>
        <a:latin typeface="Tahoma" charset="0"/>
        <a:ea typeface="MS PGothic" charset="0"/>
        <a:cs typeface="MS PGothic" charset="0"/>
      </a:defRPr>
    </a:lvl8pPr>
    <a:lvl9pPr marL="3657600" algn="l" defTabSz="457200" rtl="0" eaLnBrk="1" latinLnBrk="0" hangingPunct="1">
      <a:defRPr sz="2400"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1BD"/>
    <a:srgbClr val="3030BE"/>
    <a:srgbClr val="EC0298"/>
    <a:srgbClr val="F0029B"/>
    <a:srgbClr val="F4029E"/>
    <a:srgbClr val="F6007B"/>
    <a:srgbClr val="EA007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7" autoAdjust="0"/>
  </p:normalViewPr>
  <p:slideViewPr>
    <p:cSldViewPr>
      <p:cViewPr varScale="1">
        <p:scale>
          <a:sx n="58" d="100"/>
          <a:sy n="58" d="100"/>
        </p:scale>
        <p:origin x="17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2720" y="3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dirty="0"/>
          </a:p>
        </p:txBody>
      </p:sp>
      <p:sp>
        <p:nvSpPr>
          <p:cNvPr id="64515"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dirty="0"/>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BC612FD-4E8D-3240-90D9-B01BB8E6BFEC}" type="slidenum">
              <a:rPr lang="en-US"/>
              <a:pPr>
                <a:defRPr/>
              </a:pPr>
              <a:t>‹#›</a:t>
            </a:fld>
            <a:endParaRPr lang="en-US" dirty="0"/>
          </a:p>
        </p:txBody>
      </p:sp>
    </p:spTree>
    <p:extLst>
      <p:ext uri="{BB962C8B-B14F-4D97-AF65-F5344CB8AC3E}">
        <p14:creationId xmlns:p14="http://schemas.microsoft.com/office/powerpoint/2010/main" val="413639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
        <p:nvSpPr>
          <p:cNvPr id="171011"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C52AC9C-A34C-9C41-8A50-A3A4275820FB}" type="slidenum">
              <a:rPr lang="en-US" sz="1200">
                <a:latin typeface="Arial" charset="0"/>
              </a:rPr>
              <a:pPr/>
              <a:t>1</a:t>
            </a:fld>
            <a:endParaRPr lang="en-US" sz="12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dirty="0">
                <a:ea typeface="MS PGothic" charset="0"/>
              </a:rPr>
              <a:t>When the bronchi enter the lungs, which are like stretchy, elastic bags, they branch again. And again. And again. With each successive branching, the bronchi get smaller. Under a certain size they are called bronchioles. And they all just keep branching and spreading out. Eventually, the bronchioles reach a dead end. These dead ends are tiny elastic sacs, the alveoli, and it is here that the air meets the blood vessels.</a:t>
            </a:r>
          </a:p>
        </p:txBody>
      </p:sp>
      <p:sp>
        <p:nvSpPr>
          <p:cNvPr id="223235"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A771470-EA4F-B24A-88C0-5D3E69781E29}" type="slidenum">
              <a:rPr lang="en-US" sz="1200">
                <a:latin typeface="Arial" charset="0"/>
              </a:rPr>
              <a:pPr/>
              <a:t>10</a:t>
            </a:fld>
            <a:endParaRPr lang="en-US" sz="12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a:ln/>
        </p:spPr>
      </p:sp>
      <p:sp>
        <p:nvSpPr>
          <p:cNvPr id="22733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Answer: </a:t>
            </a:r>
            <a:r>
              <a:rPr lang="en-US" dirty="0" smtClean="0">
                <a:ea typeface="MS PGothic" charset="0"/>
              </a:rPr>
              <a:t>D</a:t>
            </a:r>
            <a:endParaRPr lang="en-US" dirty="0">
              <a:ea typeface="MS PGothic" charset="0"/>
            </a:endParaRPr>
          </a:p>
        </p:txBody>
      </p:sp>
      <p:sp>
        <p:nvSpPr>
          <p:cNvPr id="22733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C6C96B7-389A-424F-987A-38434310E58E}" type="slidenum">
              <a:rPr lang="en-US" sz="1200">
                <a:latin typeface="Arial" charset="0"/>
              </a:rPr>
              <a:pPr/>
              <a:t>11</a:t>
            </a:fld>
            <a:endParaRPr lang="en-US" sz="1200"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p:nvPr>
        </p:nvSpPr>
        <p:spPr>
          <a:ln/>
        </p:spPr>
      </p:sp>
      <p:sp>
        <p:nvSpPr>
          <p:cNvPr id="239618"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dirty="0">
                <a:ea typeface="MS PGothic" charset="0"/>
              </a:rPr>
              <a:t>In reptiles, birds, and mammals, breathing occurs in two steps: inhalation and exhalation. The chest cavity is bordered on the bottom by a large sheet of muscle called the </a:t>
            </a:r>
            <a:r>
              <a:rPr lang="en-US" b="1" dirty="0">
                <a:ea typeface="MS PGothic" charset="0"/>
              </a:rPr>
              <a:t>diaphragm, </a:t>
            </a:r>
            <a:r>
              <a:rPr lang="en-US" dirty="0">
                <a:ea typeface="MS PGothic" charset="0"/>
              </a:rPr>
              <a:t>which separates the chest cavity from the abdominal cavity. The rest of the chest cavity is surrounded by the rib cage and the intercostal muscles between the ribs. During inhalation, the diaphragm and external intercostal muscles contract; the diaphragm is pulled down, and the intercostal muscles lift the ribs and expand the rib cage. This causes a rapid increase in the volume of the chest cavity and lungs, which causes air to be sucked into the lungs. When the diaphragm and intercostal muscles relax, the chest cavity returns to its original size. This reduction in volume compresses the lungs and forces air back out.</a:t>
            </a:r>
          </a:p>
        </p:txBody>
      </p:sp>
      <p:sp>
        <p:nvSpPr>
          <p:cNvPr id="239619"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8950A32-2B1D-E148-A96A-0C0C0B7953F8}" type="slidenum">
              <a:rPr lang="en-US" sz="1200">
                <a:latin typeface="Arial" charset="0"/>
              </a:rPr>
              <a:pPr/>
              <a:t>12</a:t>
            </a:fld>
            <a:endParaRPr lang="en-US" sz="12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a:ln/>
        </p:spPr>
      </p:sp>
      <p:sp>
        <p:nvSpPr>
          <p:cNvPr id="247810"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i="1" dirty="0">
                <a:ea typeface="MS PGothic" charset="0"/>
              </a:rPr>
              <a:t>A rare white yak near Goyko Lake, in the Himalayas, almost 5,000 m above sea level.</a:t>
            </a:r>
          </a:p>
          <a:p>
            <a:pPr eaLnBrk="1" hangingPunct="1"/>
            <a:endParaRPr lang="en-US" i="1" dirty="0">
              <a:ea typeface="MS PGothic" charset="0"/>
            </a:endParaRPr>
          </a:p>
          <a:p>
            <a:pPr eaLnBrk="1" hangingPunct="1"/>
            <a:r>
              <a:rPr lang="en-US" dirty="0">
                <a:ea typeface="MS PGothic" charset="0"/>
              </a:rPr>
              <a:t>One of the most important constraints on the rate at which oxygen diffuses into the blood is air pressure. At high altitudes, much less oxygen is available. With lower pressure from above, less oxygen is squeezed into a given volume. The lower air pressure makes it hard to push air into lungs and to drive the oxygen across the alveolar and capillary membranes and into the blood. We struggle at high elevations, because our hemoglobin isn’t designed to pick up oxygen at such a low pressure; the hemoglobin isn’t sticky enough.</a:t>
            </a:r>
          </a:p>
        </p:txBody>
      </p:sp>
      <p:sp>
        <p:nvSpPr>
          <p:cNvPr id="247811"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0DEC4D8-FFB0-CB4B-B401-86138A9DA882}" type="slidenum">
              <a:rPr lang="en-US" sz="1200">
                <a:latin typeface="Arial" charset="0"/>
              </a:rPr>
              <a:pPr/>
              <a:t>13</a:t>
            </a:fld>
            <a:endParaRPr lang="en-US" sz="1200"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DC17F02-C239-C14B-B3D8-E85F594E4076}" type="slidenum">
              <a:rPr lang="en-US" sz="1200">
                <a:latin typeface="Arial" charset="0"/>
              </a:rPr>
              <a:pPr/>
              <a:t>14</a:t>
            </a:fld>
            <a:endParaRPr lang="en-US" sz="1200" dirty="0">
              <a:latin typeface="Arial" charset="0"/>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buSzPct val="75000"/>
              <a:buFont typeface="Wingdings" charset="0"/>
              <a:buChar char="q"/>
              <a:tabLst>
                <a:tab pos="406400" algn="l"/>
                <a:tab pos="465138" algn="l"/>
              </a:tabLst>
            </a:pPr>
            <a:r>
              <a:rPr lang="en-US" dirty="0">
                <a:ea typeface="MS PGothic" charset="0"/>
              </a:rPr>
              <a:t>Animals, such as the llamas seen here, live at high altitudes, an environment that is oxygen poor due to a decrease in total air pressure</a:t>
            </a:r>
            <a:r>
              <a:rPr lang="en-US" dirty="0" smtClean="0">
                <a:ea typeface="MS PGothic" charset="0"/>
              </a:rPr>
              <a:t>.</a:t>
            </a:r>
            <a:r>
              <a:rPr lang="en-US" sz="1200" dirty="0" smtClean="0"/>
              <a:t> At high elevations, the amount of oxygen present is lower, and breathing and activity are difficult. </a:t>
            </a:r>
          </a:p>
          <a:p>
            <a:pPr>
              <a:buSzPct val="75000"/>
              <a:tabLst>
                <a:tab pos="406400" algn="l"/>
                <a:tab pos="465138" algn="l"/>
              </a:tabLst>
            </a:pPr>
            <a:r>
              <a:rPr lang="en-US" sz="1200" dirty="0" smtClean="0"/>
              <a:t> </a:t>
            </a:r>
          </a:p>
          <a:p>
            <a:pPr>
              <a:buSzPct val="75000"/>
              <a:buFont typeface="Wingdings" charset="0"/>
              <a:buChar char="q"/>
              <a:tabLst>
                <a:tab pos="406400" algn="l"/>
                <a:tab pos="465138" algn="l"/>
              </a:tabLst>
            </a:pPr>
            <a:r>
              <a:rPr lang="en-US" sz="1200" dirty="0" smtClean="0"/>
              <a:t> Animals living at high elevations solve this problem by producing a form of  hemoglobin that has a higher affinity for oxygen.</a:t>
            </a:r>
          </a:p>
          <a:p>
            <a:pPr eaLnBrk="1" hangingPunct="1"/>
            <a:endParaRPr lang="en-US" dirty="0">
              <a:ea typeface="MS PGothic" charset="0"/>
            </a:endParaRPr>
          </a:p>
          <a:p>
            <a:pPr eaLnBrk="1" hangingPunct="1"/>
            <a:endParaRPr lang="en-US" dirty="0">
              <a:ea typeface="MS PGothic" charset="0"/>
            </a:endParaRPr>
          </a:p>
          <a:p>
            <a:pPr eaLnBrk="1" hangingPunct="1"/>
            <a:r>
              <a:rPr lang="en-US" dirty="0">
                <a:ea typeface="MS PGothic" charset="0"/>
              </a:rPr>
              <a:t>In this situation, the adult human hemoglobin would never pick up all four oxygen molecules as it circulated through the lungs. Llamas, however, produce a stickier form of hemoglobin, similar to the strategy used by the human fetus, that can obtain a full complement of oxygen at a low partial pressure of oxygen.</a:t>
            </a:r>
          </a:p>
          <a:p>
            <a:pPr eaLnBrk="1" hangingPunct="1"/>
            <a:endParaRPr lang="en-US" dirty="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Ans</a:t>
            </a:r>
            <a:r>
              <a:rPr lang="en-US" dirty="0" smtClean="0"/>
              <a:t>: c</a:t>
            </a:r>
            <a:endParaRPr lang="en-US" dirty="0"/>
          </a:p>
        </p:txBody>
      </p:sp>
      <p:sp>
        <p:nvSpPr>
          <p:cNvPr id="4" name="Slide Number Placeholder 3"/>
          <p:cNvSpPr>
            <a:spLocks noGrp="1"/>
          </p:cNvSpPr>
          <p:nvPr>
            <p:ph type="sldNum" sz="quarter" idx="10"/>
          </p:nvPr>
        </p:nvSpPr>
        <p:spPr/>
        <p:txBody>
          <a:bodyPr/>
          <a:lstStyle/>
          <a:p>
            <a:pPr>
              <a:defRPr/>
            </a:pPr>
            <a:fld id="{4BC612FD-4E8D-3240-90D9-B01BB8E6BFEC}" type="slidenum">
              <a:rPr lang="en-US" smtClean="0"/>
              <a:pPr>
                <a:defRPr/>
              </a:pPr>
              <a:t>15</a:t>
            </a:fld>
            <a:endParaRPr lang="en-US" dirty="0"/>
          </a:p>
        </p:txBody>
      </p:sp>
    </p:spTree>
    <p:extLst>
      <p:ext uri="{BB962C8B-B14F-4D97-AF65-F5344CB8AC3E}">
        <p14:creationId xmlns:p14="http://schemas.microsoft.com/office/powerpoint/2010/main" val="3526776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98BAC07-65FD-4945-AA7A-C3A61559A22F}" type="slidenum">
              <a:rPr lang="en-US" sz="1200">
                <a:latin typeface="Arial" charset="0"/>
              </a:rPr>
              <a:pPr/>
              <a:t>16</a:t>
            </a:fld>
            <a:endParaRPr lang="en-US" sz="1200" dirty="0">
              <a:latin typeface="Arial" charset="0"/>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r>
              <a:rPr lang="en-US" dirty="0">
                <a:ea typeface="MS PGothic" charset="0"/>
              </a:rPr>
              <a:t>Although llamas are adapted for high elevations from the day they are born, most humans are not—but we acclimate well, and this has a significant impact on our strength, speed, and stamina.</a:t>
            </a:r>
          </a:p>
          <a:p>
            <a:endParaRPr lang="en-US" dirty="0">
              <a:ea typeface="MS PGothic" charset="0"/>
            </a:endParaRPr>
          </a:p>
          <a:p>
            <a:r>
              <a:rPr lang="en-US" dirty="0">
                <a:ea typeface="MS PGothic" charset="0"/>
              </a:rPr>
              <a:t>Training for three to five weeks at high elevations, usually 6,000–7,000 feet above sea level, triggers several physiological changes—a process called acclimation. </a:t>
            </a:r>
          </a:p>
          <a:p>
            <a:endParaRPr lang="en-US" dirty="0">
              <a:ea typeface="MS PGothic" charset="0"/>
            </a:endParaRPr>
          </a:p>
          <a:p>
            <a:r>
              <a:rPr lang="en-US" dirty="0">
                <a:ea typeface="MS PGothic" charset="0"/>
              </a:rPr>
              <a:t>And, as with llamas, some of the human acclimation to low-oxygen conditions comes from modifications (though they are acquired rather than inherited) to hemoglobin.</a:t>
            </a:r>
          </a:p>
          <a:p>
            <a:endParaRPr lang="en-US" dirty="0">
              <a:ea typeface="MS PGothic" charset="0"/>
            </a:endParaRPr>
          </a:p>
          <a:p>
            <a:r>
              <a:rPr lang="en-US" dirty="0">
                <a:ea typeface="MS PGothic" charset="0"/>
              </a:rPr>
              <a:t>High-elevation training causes an increase in a chemical called diphosphoglyceric acid (DPG) in red blood cells. This acid combines with hemoglobin in the red blood cells and alters the protein’s shape ever so slightly. In doing so, it reduces hemoglobin’s stickiness, giving it a lower affinity for oxygen. With this reduced oxygen affinity, the DPG-modified hemoglobin releases—at any elevation—more of the O</a:t>
            </a:r>
            <a:r>
              <a:rPr lang="en-US" baseline="-25000" dirty="0">
                <a:ea typeface="MS PGothic" charset="0"/>
              </a:rPr>
              <a:t>2</a:t>
            </a:r>
            <a:r>
              <a:rPr lang="en-US" dirty="0">
                <a:ea typeface="MS PGothic" charset="0"/>
              </a:rPr>
              <a:t> that it carries</a:t>
            </a:r>
            <a:r>
              <a:rPr lang="en-US" dirty="0" smtClean="0">
                <a:ea typeface="MS PGothic" charset="0"/>
              </a:rPr>
              <a:t>.</a:t>
            </a:r>
          </a:p>
          <a:p>
            <a:pPr>
              <a:buSzPct val="75000"/>
              <a:buFont typeface="Wingdings" charset="0"/>
              <a:buChar char="q"/>
              <a:tabLst>
                <a:tab pos="406400" algn="l"/>
              </a:tabLst>
            </a:pPr>
            <a:r>
              <a:rPr lang="en-US" dirty="0" smtClean="0">
                <a:latin typeface="Arial" charset="0"/>
              </a:rPr>
              <a:t> </a:t>
            </a:r>
            <a:r>
              <a:rPr lang="en-US" sz="1200" dirty="0" smtClean="0"/>
              <a:t>Humans living at high altitudes become 	acclimated to low-oxygen conditions over the course of three to five weeks.  </a:t>
            </a:r>
          </a:p>
          <a:p>
            <a:pPr>
              <a:buSzPct val="75000"/>
              <a:buFont typeface="Wingdings" charset="0"/>
              <a:buChar char="q"/>
              <a:tabLst>
                <a:tab pos="406400" algn="l"/>
              </a:tabLst>
            </a:pPr>
            <a:r>
              <a:rPr lang="en-US" sz="1200" dirty="0" smtClean="0"/>
              <a:t> This acclimation includes increasing the 	production of </a:t>
            </a:r>
            <a:r>
              <a:rPr lang="en-US" sz="1200" dirty="0" err="1" smtClean="0"/>
              <a:t>diphospholglyceric</a:t>
            </a:r>
            <a:r>
              <a:rPr lang="en-US" sz="1200" dirty="0" smtClean="0"/>
              <a:t> acid (DPG) in red blood cells and 	thereby reducing hemoglobin’s affinity for oxygen, leading to release of higher levels of oxygen to muscles during exertion</a:t>
            </a:r>
            <a:endParaRPr lang="en-US" dirty="0">
              <a:ea typeface="MS PGothic" charset="0"/>
            </a:endParaRPr>
          </a:p>
          <a:p>
            <a:endParaRPr lang="en-US" dirty="0">
              <a:ea typeface="MS PGothic" charset="0"/>
            </a:endParaRPr>
          </a:p>
          <a:p>
            <a:endParaRPr lang="en-US" dirty="0">
              <a:ea typeface="MS PGothic" charset="0"/>
            </a:endParaRPr>
          </a:p>
          <a:p>
            <a:pPr eaLnBrk="1" hangingPunct="1"/>
            <a:endParaRPr lang="en-US" dirty="0">
              <a:ea typeface="MS PGothic" charset="0"/>
            </a:endParaRPr>
          </a:p>
          <a:p>
            <a:pPr eaLnBrk="1" hangingPunct="1"/>
            <a:endParaRPr lang="en-US" dirty="0">
              <a:ea typeface="MS PGothic" charset="0"/>
            </a:endParaRPr>
          </a:p>
          <a:p>
            <a:pPr eaLnBrk="1" hangingPunct="1"/>
            <a:endParaRPr lang="en-US" dirty="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150BB45-5CDA-4A44-81A3-CCCEFACB023A}" type="slidenum">
              <a:rPr lang="en-US" altLang="en-US"/>
              <a:pPr eaLnBrk="1" hangingPunct="1">
                <a:spcBef>
                  <a:spcPct val="0"/>
                </a:spcBef>
              </a:pPr>
              <a:t>17</a:t>
            </a:fld>
            <a:endParaRPr lang="en-US" alt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latin typeface="Arial" panose="020B0604020202020204" pitchFamily="34" charset="0"/>
                <a:ea typeface="ＭＳ Ｐゴシック" panose="020B0600070205080204" pitchFamily="34" charset="-128"/>
              </a:rPr>
              <a:t>Oxygen reserves.</a:t>
            </a:r>
            <a:r>
              <a:rPr lang="en-US" altLang="en-US" dirty="0" smtClean="0">
                <a:latin typeface="Arial" panose="020B0604020202020204" pitchFamily="34" charset="0"/>
                <a:ea typeface="ＭＳ Ｐゴシック" panose="020B0600070205080204" pitchFamily="34" charset="-128"/>
              </a:rPr>
              <a:t> Myoglobin is a protein in muscles that stores oxygen for times of extreme exertion.</a:t>
            </a:r>
          </a:p>
        </p:txBody>
      </p:sp>
    </p:spTree>
    <p:extLst>
      <p:ext uri="{BB962C8B-B14F-4D97-AF65-F5344CB8AC3E}">
        <p14:creationId xmlns:p14="http://schemas.microsoft.com/office/powerpoint/2010/main" val="62154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ea typeface="ＭＳ Ｐゴシック" panose="020B0600070205080204" pitchFamily="34" charset="-128"/>
              </a:rPr>
              <a:t>Ans</a:t>
            </a:r>
            <a:r>
              <a:rPr lang="en-US" altLang="en-US" dirty="0" smtClean="0">
                <a:ea typeface="ＭＳ Ｐゴシック" panose="020B0600070205080204" pitchFamily="34" charset="-128"/>
              </a:rPr>
              <a:t>: D</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4FB35D0-A150-4F24-8D1A-AF5E42796213}"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937285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E1B48B3-F6C0-416C-9FE6-062170901D63}" type="slidenum">
              <a:rPr lang="en-US" altLang="en-US"/>
              <a:pPr eaLnBrk="1" hangingPunct="1">
                <a:spcBef>
                  <a:spcPct val="0"/>
                </a:spcBef>
              </a:pPr>
              <a:t>19</a:t>
            </a:fld>
            <a:endParaRPr lang="en-US" alt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anose="020B0600070205080204" pitchFamily="34" charset="-128"/>
              </a:rPr>
              <a:t>More activity, more co2, more acid, less </a:t>
            </a:r>
            <a:r>
              <a:rPr lang="en-US" altLang="en-US" dirty="0" err="1" smtClean="0">
                <a:ea typeface="ＭＳ Ｐゴシック" panose="020B0600070205080204" pitchFamily="34" charset="-128"/>
              </a:rPr>
              <a:t>ph</a:t>
            </a:r>
            <a:r>
              <a:rPr lang="en-US" altLang="en-US" dirty="0" smtClean="0">
                <a:ea typeface="ＭＳ Ｐゴシック" panose="020B0600070205080204" pitchFamily="34" charset="-128"/>
              </a:rPr>
              <a:t>, chemoreceptors in carotid </a:t>
            </a:r>
            <a:r>
              <a:rPr lang="en-US" altLang="en-US" dirty="0" err="1" smtClean="0">
                <a:ea typeface="ＭＳ Ｐゴシック" panose="020B0600070205080204" pitchFamily="34" charset="-128"/>
              </a:rPr>
              <a:t>arteriers</a:t>
            </a:r>
            <a:r>
              <a:rPr lang="en-US" altLang="en-US" dirty="0" smtClean="0">
                <a:ea typeface="ＭＳ Ｐゴシック" panose="020B0600070205080204" pitchFamily="34" charset="-128"/>
              </a:rPr>
              <a:t> detect this and signal the brain. </a:t>
            </a:r>
          </a:p>
        </p:txBody>
      </p:sp>
    </p:spTree>
    <p:extLst>
      <p:ext uri="{BB962C8B-B14F-4D97-AF65-F5344CB8AC3E}">
        <p14:creationId xmlns:p14="http://schemas.microsoft.com/office/powerpoint/2010/main" val="308716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dirty="0">
                <a:ea typeface="MS PGothic" charset="0"/>
              </a:rPr>
              <a:t>In single-celled and very small multicellular organisms, gas exchange can occur by direct diffusion. In larger multicellular organisms, however, gas exchange becomes a two-stage process. First comes the exchange between the external environment and the organism’s circulatory system. Later comes the exchange between the circulatory system and the cells involved in cellular respiration.</a:t>
            </a:r>
          </a:p>
        </p:txBody>
      </p:sp>
      <p:sp>
        <p:nvSpPr>
          <p:cNvPr id="173059"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9DD091D-56D3-1A4A-8756-C2102E0960D2}" type="slidenum">
              <a:rPr lang="en-US" sz="1200">
                <a:latin typeface="Arial" charset="0"/>
              </a:rPr>
              <a:pPr/>
              <a:t>2</a:t>
            </a:fld>
            <a:endParaRPr lang="en-US" sz="1200"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noTextEdit="1"/>
          </p:cNvSpPr>
          <p:nvPr>
            <p:ph type="sldImg"/>
          </p:nvPr>
        </p:nvSpPr>
        <p:spPr>
          <a:ln/>
        </p:spPr>
      </p:sp>
      <p:sp>
        <p:nvSpPr>
          <p:cNvPr id="2560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Answer: </a:t>
            </a:r>
            <a:r>
              <a:rPr lang="en-US" dirty="0" smtClean="0">
                <a:ea typeface="MS PGothic" charset="0"/>
              </a:rPr>
              <a:t>C</a:t>
            </a:r>
            <a:endParaRPr lang="en-US" dirty="0">
              <a:ea typeface="MS PGothic" charset="0"/>
            </a:endParaRPr>
          </a:p>
        </p:txBody>
      </p:sp>
      <p:sp>
        <p:nvSpPr>
          <p:cNvPr id="2560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CC443FF-3D90-BE48-9660-2FF89F73ED42}" type="slidenum">
              <a:rPr lang="en-US" sz="1200">
                <a:latin typeface="Arial" charset="0"/>
              </a:rPr>
              <a:pPr/>
              <a:t>20</a:t>
            </a:fld>
            <a:endParaRPr lang="en-US" sz="12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dirty="0">
                <a:ea typeface="MS PGothic" charset="0"/>
              </a:rPr>
              <a:t>Red blood cells are filled with a molecule called hemoglobin. Hemoglobin is like an oxygen “shuttle bus,” transporting oxygen around the body.</a:t>
            </a:r>
          </a:p>
          <a:p>
            <a:pPr eaLnBrk="1" hangingPunct="1"/>
            <a:endParaRPr lang="en-US" dirty="0">
              <a:ea typeface="MS PGothic" charset="0"/>
            </a:endParaRPr>
          </a:p>
          <a:p>
            <a:pPr eaLnBrk="1" hangingPunct="1"/>
            <a:r>
              <a:rPr lang="en-US" dirty="0">
                <a:ea typeface="MS PGothic" charset="0"/>
              </a:rPr>
              <a:t>Hemoglobin is a tiny molecule—so tiny that there are about 250 million copies of it in every single red blood cell. Built right inside the blood cell, the hemoglobin remains there for the cell’s entire life. Each molecule of hemoglobin is a tangled mass of four polypeptide chains. Nestled within the molecule are four cozy compartments, each of which can carry one molecule of oxygen gas on a seat of iron. This iron attaches to the O</a:t>
            </a:r>
            <a:r>
              <a:rPr lang="en-US" baseline="-25000" dirty="0">
                <a:ea typeface="MS PGothic" charset="0"/>
              </a:rPr>
              <a:t>2</a:t>
            </a:r>
            <a:r>
              <a:rPr lang="en-US" dirty="0">
                <a:ea typeface="MS PGothic" charset="0"/>
              </a:rPr>
              <a:t> that diffuses into the red blood cell, temporarily making it part of the hemoglobin molecule. </a:t>
            </a:r>
          </a:p>
          <a:p>
            <a:pPr eaLnBrk="1" hangingPunct="1"/>
            <a:endParaRPr lang="en-US" dirty="0">
              <a:ea typeface="MS PGothic" charset="0"/>
            </a:endParaRPr>
          </a:p>
          <a:p>
            <a:pPr eaLnBrk="1" hangingPunct="1"/>
            <a:r>
              <a:rPr lang="en-US" dirty="0">
                <a:ea typeface="MS PGothic" charset="0"/>
              </a:rPr>
              <a:t>As we discussed earlier, a shortage of iron in your diet can lead to anemia. This is because when iron is in short supply, less oxygen can be bound by hemoglobin and transported by each red blood cell, causing muscles and organs to be starved of oxygen and leading to feelings of fatigue and weakness.</a:t>
            </a:r>
          </a:p>
        </p:txBody>
      </p:sp>
      <p:sp>
        <p:nvSpPr>
          <p:cNvPr id="194563"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8CC5E2E-B173-664A-A7E9-C22FCE7D55A8}" type="slidenum">
              <a:rPr lang="en-US" sz="1200">
                <a:latin typeface="Arial" charset="0"/>
              </a:rPr>
              <a:pPr/>
              <a:t>3</a:t>
            </a:fld>
            <a:endParaRPr lang="en-US" sz="12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a:ln/>
        </p:spPr>
      </p:sp>
      <p:sp>
        <p:nvSpPr>
          <p:cNvPr id="200706"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b="1" dirty="0">
                <a:ea typeface="MS PGothic" charset="0"/>
              </a:rPr>
              <a:t>Figure 21-30 </a:t>
            </a:r>
            <a:r>
              <a:rPr lang="en-US" dirty="0">
                <a:ea typeface="MS PGothic" charset="0"/>
              </a:rPr>
              <a:t>shows an oxygen binding curve for hemoglobin, illustrating the relationship between the amount of oxygen (measured as its PO</a:t>
            </a:r>
            <a:r>
              <a:rPr lang="en-US" baseline="-25000" dirty="0">
                <a:ea typeface="MS PGothic" charset="0"/>
              </a:rPr>
              <a:t>2</a:t>
            </a:r>
            <a:r>
              <a:rPr lang="en-US" dirty="0">
                <a:ea typeface="MS PGothic" charset="0"/>
              </a:rPr>
              <a:t>) and the proportion of oxygen molecules that hemoglobin holds onto.</a:t>
            </a:r>
          </a:p>
        </p:txBody>
      </p:sp>
      <p:sp>
        <p:nvSpPr>
          <p:cNvPr id="200707"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130F68A-F7A1-BA42-82B6-EEE0839EFEF5}" type="slidenum">
              <a:rPr lang="en-US" sz="1200">
                <a:latin typeface="Arial" charset="0"/>
              </a:rPr>
              <a:pPr/>
              <a:t>4</a:t>
            </a:fld>
            <a:endParaRPr lang="en-US" sz="1200"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a:ln/>
        </p:spPr>
      </p:sp>
      <p:sp>
        <p:nvSpPr>
          <p:cNvPr id="202754" name="Notes Placeholder 2"/>
          <p:cNvSpPr>
            <a:spLocks noGrp="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dirty="0">
                <a:ea typeface="MS PGothic" charset="0"/>
              </a:rPr>
              <a:t>When a woman is pregnant, the growing fetus does not breathe air. This does not mean that the fetus doesn’t need oxygen, however. During development, oxygen needs are actually very high. How does a fetus get the O</a:t>
            </a:r>
            <a:r>
              <a:rPr lang="en-US" baseline="-25000" dirty="0">
                <a:ea typeface="MS PGothic" charset="0"/>
              </a:rPr>
              <a:t>2</a:t>
            </a:r>
            <a:r>
              <a:rPr lang="en-US" dirty="0">
                <a:ea typeface="MS PGothic" charset="0"/>
              </a:rPr>
              <a:t> it needs? It has to scavenge oxygen molecules released by the mother</a:t>
            </a:r>
            <a:r>
              <a:rPr lang="ja-JP" altLang="en-US">
                <a:ea typeface="MS PGothic" charset="0"/>
              </a:rPr>
              <a:t>’</a:t>
            </a:r>
            <a:r>
              <a:rPr lang="en-US" altLang="ja-JP" dirty="0">
                <a:ea typeface="MS PGothic" charset="0"/>
              </a:rPr>
              <a:t>s hemoglobin. Fetuses do this by producing their own special type of hemoglobin that is a bit stickier than normal adult hemoglobin. At a PO</a:t>
            </a:r>
            <a:r>
              <a:rPr lang="en-US" altLang="ja-JP" baseline="-25000" dirty="0">
                <a:ea typeface="MS PGothic" charset="0"/>
              </a:rPr>
              <a:t>2</a:t>
            </a:r>
            <a:r>
              <a:rPr lang="en-US" altLang="ja-JP" dirty="0">
                <a:ea typeface="MS PGothic" charset="0"/>
              </a:rPr>
              <a:t> that is low enough for the mother</a:t>
            </a:r>
            <a:r>
              <a:rPr lang="en-US" dirty="0">
                <a:ea typeface="MS PGothic" charset="0"/>
              </a:rPr>
              <a:t>’</a:t>
            </a:r>
            <a:r>
              <a:rPr lang="en-US" altLang="ja-JP" dirty="0">
                <a:ea typeface="MS PGothic" charset="0"/>
              </a:rPr>
              <a:t>s hemoglobin to release oxygen, the fetal hemoglobin—with its greater stickiness (or oxygen affinity)—binds to the oxygen. It then can deliver that oxygen to its own, fetal tissues (</a:t>
            </a:r>
            <a:r>
              <a:rPr lang="en-US" altLang="ja-JP" b="1" dirty="0">
                <a:ea typeface="MS PGothic" charset="0"/>
              </a:rPr>
              <a:t>Figure 21-31</a:t>
            </a:r>
            <a:r>
              <a:rPr lang="en-US" altLang="ja-JP" dirty="0">
                <a:ea typeface="MS PGothic" charset="0"/>
              </a:rPr>
              <a:t>).</a:t>
            </a:r>
            <a:endParaRPr lang="en-US" dirty="0">
              <a:ea typeface="MS PGothic" charset="0"/>
            </a:endParaRPr>
          </a:p>
        </p:txBody>
      </p:sp>
      <p:sp>
        <p:nvSpPr>
          <p:cNvPr id="202755"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A144B58-7041-0442-8ADA-E4C721B7205C}" type="slidenum">
              <a:rPr lang="en-US" sz="1200">
                <a:latin typeface="Arial" charset="0"/>
              </a:rPr>
              <a:pPr/>
              <a:t>5</a:t>
            </a:fld>
            <a:endParaRPr lang="en-US" sz="12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ea typeface="ＭＳ Ｐゴシック" panose="020B0600070205080204" pitchFamily="34" charset="-128"/>
              </a:rPr>
              <a:t>Answer: C</a:t>
            </a:r>
          </a:p>
          <a:p>
            <a:r>
              <a:rPr lang="en-US" altLang="en-US" smtClean="0">
                <a:latin typeface="Arial" panose="020B0604020202020204" pitchFamily="34" charset="0"/>
                <a:ea typeface="ＭＳ Ｐゴシック" panose="020B0600070205080204" pitchFamily="34" charset="-128"/>
              </a:rPr>
              <a:t>It is not 75% or 100% because the data is based on more than one hemoglobin molecule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9BF57D1-B660-474D-A7B8-C93F97C60A00}"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212987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Answer: </a:t>
            </a:r>
            <a:r>
              <a:rPr lang="en-US" dirty="0" smtClean="0">
                <a:ea typeface="MS PGothic" charset="0"/>
              </a:rPr>
              <a:t>C</a:t>
            </a:r>
            <a:endParaRPr lang="en-US" dirty="0">
              <a:ea typeface="MS PGothic" charset="0"/>
            </a:endParaRPr>
          </a:p>
        </p:txBody>
      </p:sp>
      <p:sp>
        <p:nvSpPr>
          <p:cNvPr id="2048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B334860-3377-CE4E-B95D-CDD66CB826E3}" type="slidenum">
              <a:rPr lang="en-US" sz="1200">
                <a:latin typeface="Arial" charset="0"/>
              </a:rPr>
              <a:pPr/>
              <a:t>7</a:t>
            </a:fld>
            <a:endParaRPr lang="en-US" sz="12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9825A1D-01A0-6A46-B0A5-B370BBC47F15}" type="slidenum">
              <a:rPr lang="en-US" sz="1200">
                <a:latin typeface="Arial" charset="0"/>
              </a:rPr>
              <a:pPr/>
              <a:t>8</a:t>
            </a:fld>
            <a:endParaRPr lang="en-US" sz="1200" dirty="0">
              <a:latin typeface="Arial" charset="0"/>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MS PGothic" charset="0"/>
              </a:rPr>
              <a:t>Life on land is very different from life underwater, but the fundamental energetic needs remain. ATP is still the chemical that provides the energy for all the reactions necessary for life, and cells still need oxygen to produce ATP. Consequently, an organism must put air in contact with the cells that need it. Ultimately, oxygen must get into the cells and carbon dioxide must get out. These are universal challenges facing all terrestrial animals.</a:t>
            </a:r>
          </a:p>
          <a:p>
            <a:pPr eaLnBrk="1" hangingPunct="1"/>
            <a:r>
              <a:rPr lang="en-US" dirty="0" smtClean="0">
                <a:ea typeface="MS PGothic" charset="0"/>
              </a:rPr>
              <a:t>Mammalian </a:t>
            </a:r>
            <a:r>
              <a:rPr lang="en-US" dirty="0">
                <a:ea typeface="MS PGothic" charset="0"/>
              </a:rPr>
              <a:t>respiration begins with a deep breath. Let’s trace the air through the respiratory process (</a:t>
            </a:r>
            <a:r>
              <a:rPr lang="en-US" b="1" dirty="0">
                <a:ea typeface="MS PGothic" charset="0"/>
              </a:rPr>
              <a:t>Figure 21-33</a:t>
            </a:r>
            <a:r>
              <a:rPr lang="en-US" dirty="0">
                <a:ea typeface="MS PGothic" charset="0"/>
              </a:rPr>
              <a:t>). </a:t>
            </a:r>
          </a:p>
          <a:p>
            <a:pPr eaLnBrk="1" hangingPunct="1"/>
            <a:endParaRPr lang="en-US" dirty="0">
              <a:ea typeface="MS PGothic" charset="0"/>
            </a:endParaRPr>
          </a:p>
          <a:p>
            <a:pPr eaLnBrk="1" hangingPunct="1"/>
            <a:r>
              <a:rPr lang="en-US" dirty="0">
                <a:ea typeface="MS PGothic" charset="0"/>
              </a:rPr>
              <a:t>Air enters through the nose, filling the nasal cavity, where it becomes warm and moist. Additional air can be taken in through the mouth. In either case, these two entry points for air join together at the throat (also called the pharynx), at the back of the mouth. The air passes through the throat and moves through the voice box, or vocal cords—also called the larynx. The voice box can be seen as the bump on the front of your neck, called the “Adam’s apple.” From the larynx, the air moves into the trachea (also called the windpipe), a long tube that takes the air into the chest cavity. Once there, the trachea branches into two smaller tubes called bronchi. One bronchus goes to the left lung, and the other goes to the right lung.</a:t>
            </a:r>
            <a:endParaRPr lang="en-US" b="1" dirty="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cilia move and push the mucus (which has the trapped dust and microorganisms) out of the airways. </a:t>
            </a:r>
          </a:p>
          <a:p>
            <a:r>
              <a:rPr lang="en-US" altLang="en-US" smtClean="0">
                <a:ea typeface="ＭＳ Ｐゴシック" panose="020B0600070205080204" pitchFamily="34" charset="-128"/>
              </a:rPr>
              <a:t>Smoking paralyzes the cilia and the without the action of cilia, mucus and trapped particles pool in the airways. Bacteira trapped in the mucus can multiply and cause respiratory infections.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4F8C76B-C6B4-458C-84EC-344ABC04C8BB}"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89216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EEAA37-953F-D94B-81DD-D3794321296C}" type="slidenum">
              <a:rPr lang="en-US"/>
              <a:pPr>
                <a:defRPr/>
              </a:pPr>
              <a:t>‹#›</a:t>
            </a:fld>
            <a:endParaRPr lang="en-US" dirty="0"/>
          </a:p>
        </p:txBody>
      </p:sp>
    </p:spTree>
    <p:extLst>
      <p:ext uri="{BB962C8B-B14F-4D97-AF65-F5344CB8AC3E}">
        <p14:creationId xmlns:p14="http://schemas.microsoft.com/office/powerpoint/2010/main" val="273851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B98A62-8B3B-8D42-A6A7-0156B7802A2B}" type="slidenum">
              <a:rPr lang="en-US"/>
              <a:pPr>
                <a:defRPr/>
              </a:pPr>
              <a:t>‹#›</a:t>
            </a:fld>
            <a:endParaRPr lang="en-US" dirty="0"/>
          </a:p>
        </p:txBody>
      </p:sp>
    </p:spTree>
    <p:extLst>
      <p:ext uri="{BB962C8B-B14F-4D97-AF65-F5344CB8AC3E}">
        <p14:creationId xmlns:p14="http://schemas.microsoft.com/office/powerpoint/2010/main" val="309588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8BF7E5-78F0-D642-AF98-3823FD2C7A61}" type="slidenum">
              <a:rPr lang="en-US"/>
              <a:pPr>
                <a:defRPr/>
              </a:pPr>
              <a:t>‹#›</a:t>
            </a:fld>
            <a:endParaRPr lang="en-US" dirty="0"/>
          </a:p>
        </p:txBody>
      </p:sp>
    </p:spTree>
    <p:extLst>
      <p:ext uri="{BB962C8B-B14F-4D97-AF65-F5344CB8AC3E}">
        <p14:creationId xmlns:p14="http://schemas.microsoft.com/office/powerpoint/2010/main" val="3209696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13CC26-B306-2643-B97A-C2B41F1B2BF5}" type="slidenum">
              <a:rPr lang="en-US"/>
              <a:pPr>
                <a:defRPr/>
              </a:pPr>
              <a:t>‹#›</a:t>
            </a:fld>
            <a:endParaRPr lang="en-US" dirty="0"/>
          </a:p>
        </p:txBody>
      </p:sp>
    </p:spTree>
    <p:extLst>
      <p:ext uri="{BB962C8B-B14F-4D97-AF65-F5344CB8AC3E}">
        <p14:creationId xmlns:p14="http://schemas.microsoft.com/office/powerpoint/2010/main" val="4573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A6948E-B119-D448-875D-6935E23C1D44}" type="slidenum">
              <a:rPr lang="en-US"/>
              <a:pPr>
                <a:defRPr/>
              </a:pPr>
              <a:t>‹#›</a:t>
            </a:fld>
            <a:endParaRPr lang="en-US" dirty="0"/>
          </a:p>
        </p:txBody>
      </p:sp>
    </p:spTree>
    <p:extLst>
      <p:ext uri="{BB962C8B-B14F-4D97-AF65-F5344CB8AC3E}">
        <p14:creationId xmlns:p14="http://schemas.microsoft.com/office/powerpoint/2010/main" val="50133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3A5EBD4-800B-8746-B6D2-A361070E1EB6}" type="slidenum">
              <a:rPr lang="en-US"/>
              <a:pPr>
                <a:defRPr/>
              </a:pPr>
              <a:t>‹#›</a:t>
            </a:fld>
            <a:endParaRPr lang="en-US" dirty="0"/>
          </a:p>
        </p:txBody>
      </p:sp>
    </p:spTree>
    <p:extLst>
      <p:ext uri="{BB962C8B-B14F-4D97-AF65-F5344CB8AC3E}">
        <p14:creationId xmlns:p14="http://schemas.microsoft.com/office/powerpoint/2010/main" val="56244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F96D5F-EEC6-804C-A2EE-C605AEBE86E9}" type="slidenum">
              <a:rPr lang="en-US"/>
              <a:pPr>
                <a:defRPr/>
              </a:pPr>
              <a:t>‹#›</a:t>
            </a:fld>
            <a:endParaRPr lang="en-US" dirty="0"/>
          </a:p>
        </p:txBody>
      </p:sp>
    </p:spTree>
    <p:extLst>
      <p:ext uri="{BB962C8B-B14F-4D97-AF65-F5344CB8AC3E}">
        <p14:creationId xmlns:p14="http://schemas.microsoft.com/office/powerpoint/2010/main" val="95252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A0A03F2-EC80-6848-B721-DC1FAA12BB53}" type="slidenum">
              <a:rPr lang="en-US"/>
              <a:pPr>
                <a:defRPr/>
              </a:pPr>
              <a:t>‹#›</a:t>
            </a:fld>
            <a:endParaRPr lang="en-US" dirty="0"/>
          </a:p>
        </p:txBody>
      </p:sp>
    </p:spTree>
    <p:extLst>
      <p:ext uri="{BB962C8B-B14F-4D97-AF65-F5344CB8AC3E}">
        <p14:creationId xmlns:p14="http://schemas.microsoft.com/office/powerpoint/2010/main" val="202671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A5238AE-C9C3-5247-A958-4E5B0265FEE8}" type="slidenum">
              <a:rPr lang="en-US"/>
              <a:pPr>
                <a:defRPr/>
              </a:pPr>
              <a:t>‹#›</a:t>
            </a:fld>
            <a:endParaRPr lang="en-US" dirty="0"/>
          </a:p>
        </p:txBody>
      </p:sp>
    </p:spTree>
    <p:extLst>
      <p:ext uri="{BB962C8B-B14F-4D97-AF65-F5344CB8AC3E}">
        <p14:creationId xmlns:p14="http://schemas.microsoft.com/office/powerpoint/2010/main" val="34541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70B2B2E-85A3-B141-A1E2-8DD779839E2F}" type="slidenum">
              <a:rPr lang="en-US"/>
              <a:pPr>
                <a:defRPr/>
              </a:pPr>
              <a:t>‹#›</a:t>
            </a:fld>
            <a:endParaRPr lang="en-US" dirty="0"/>
          </a:p>
        </p:txBody>
      </p:sp>
    </p:spTree>
    <p:extLst>
      <p:ext uri="{BB962C8B-B14F-4D97-AF65-F5344CB8AC3E}">
        <p14:creationId xmlns:p14="http://schemas.microsoft.com/office/powerpoint/2010/main" val="412498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A6C14E-AA72-BE45-8999-2FE3E2BB8699}" type="slidenum">
              <a:rPr lang="en-US"/>
              <a:pPr>
                <a:defRPr/>
              </a:pPr>
              <a:t>‹#›</a:t>
            </a:fld>
            <a:endParaRPr lang="en-US" dirty="0"/>
          </a:p>
        </p:txBody>
      </p:sp>
    </p:spTree>
    <p:extLst>
      <p:ext uri="{BB962C8B-B14F-4D97-AF65-F5344CB8AC3E}">
        <p14:creationId xmlns:p14="http://schemas.microsoft.com/office/powerpoint/2010/main" val="666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FA27CA-9FD6-8E49-952C-43B130161351}" type="slidenum">
              <a:rPr lang="en-US"/>
              <a:pPr>
                <a:defRPr/>
              </a:pPr>
              <a:t>‹#›</a:t>
            </a:fld>
            <a:endParaRPr lang="en-US" dirty="0"/>
          </a:p>
        </p:txBody>
      </p:sp>
    </p:spTree>
    <p:extLst>
      <p:ext uri="{BB962C8B-B14F-4D97-AF65-F5344CB8AC3E}">
        <p14:creationId xmlns:p14="http://schemas.microsoft.com/office/powerpoint/2010/main" val="128771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4A089677-5DBA-534F-B29F-DE171A8202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1BD"/>
        </a:solidFill>
        <a:effectLst/>
      </p:bgPr>
    </p:bg>
    <p:spTree>
      <p:nvGrpSpPr>
        <p:cNvPr id="1" name=""/>
        <p:cNvGrpSpPr/>
        <p:nvPr/>
      </p:nvGrpSpPr>
      <p:grpSpPr>
        <a:xfrm>
          <a:off x="0" y="0"/>
          <a:ext cx="0" cy="0"/>
          <a:chOff x="0" y="0"/>
          <a:chExt cx="0" cy="0"/>
        </a:xfrm>
      </p:grpSpPr>
      <p:sp>
        <p:nvSpPr>
          <p:cNvPr id="169985" name="Title 4"/>
          <p:cNvSpPr>
            <a:spLocks noGrp="1"/>
          </p:cNvSpPr>
          <p:nvPr>
            <p:ph type="ctrTitle"/>
          </p:nvPr>
        </p:nvSpPr>
        <p:spPr>
          <a:xfrm>
            <a:off x="304800" y="228600"/>
            <a:ext cx="8610600" cy="1470025"/>
          </a:xfrm>
        </p:spPr>
        <p:txBody>
          <a:bodyPr/>
          <a:lstStyle/>
          <a:p>
            <a:pPr eaLnBrk="1" hangingPunct="1"/>
            <a:r>
              <a:rPr lang="en-US" sz="3600" b="1" dirty="0">
                <a:solidFill>
                  <a:schemeClr val="bg1"/>
                </a:solidFill>
                <a:latin typeface="Tahoma" charset="0"/>
                <a:ea typeface="MS PGothic" charset="0"/>
                <a:cs typeface="Tahoma" charset="0"/>
              </a:rPr>
              <a:t>The respiratory </a:t>
            </a:r>
            <a:r>
              <a:rPr lang="en-US" sz="3600" b="1" dirty="0" smtClean="0">
                <a:solidFill>
                  <a:schemeClr val="bg1"/>
                </a:solidFill>
                <a:latin typeface="Tahoma" charset="0"/>
                <a:ea typeface="MS PGothic" charset="0"/>
                <a:cs typeface="Tahoma" charset="0"/>
              </a:rPr>
              <a:t>system enables </a:t>
            </a:r>
            <a:r>
              <a:rPr lang="en-US" sz="3600" b="1" dirty="0">
                <a:solidFill>
                  <a:schemeClr val="bg1"/>
                </a:solidFill>
                <a:latin typeface="Tahoma" charset="0"/>
                <a:ea typeface="MS PGothic" charset="0"/>
                <a:cs typeface="Tahoma" charset="0"/>
              </a:rPr>
              <a:t>gas </a:t>
            </a:r>
            <a:r>
              <a:rPr lang="en-US" sz="3600" b="1" dirty="0" smtClean="0">
                <a:solidFill>
                  <a:schemeClr val="bg1"/>
                </a:solidFill>
                <a:latin typeface="Tahoma" charset="0"/>
                <a:ea typeface="MS PGothic" charset="0"/>
                <a:cs typeface="Tahoma" charset="0"/>
              </a:rPr>
              <a:t>exchange in </a:t>
            </a:r>
            <a:r>
              <a:rPr lang="en-US" sz="3600" b="1" dirty="0">
                <a:solidFill>
                  <a:schemeClr val="bg1"/>
                </a:solidFill>
                <a:latin typeface="Tahoma" charset="0"/>
                <a:ea typeface="MS PGothic" charset="0"/>
                <a:cs typeface="Tahoma" charset="0"/>
              </a:rPr>
              <a:t>animals.</a:t>
            </a:r>
          </a:p>
        </p:txBody>
      </p:sp>
      <p:pic>
        <p:nvPicPr>
          <p:cNvPr id="3" name="Picture 2" descr="section_21_12_open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95500" y="1981200"/>
            <a:ext cx="4953000" cy="42183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1_3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4400" y="304800"/>
            <a:ext cx="4754880" cy="62301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26306" name="TPQuestion"/>
          <p:cNvSpPr>
            <a:spLocks noGrp="1"/>
          </p:cNvSpPr>
          <p:nvPr>
            <p:ph type="title"/>
          </p:nvPr>
        </p:nvSpPr>
        <p:spPr>
          <a:xfrm>
            <a:off x="457200" y="762000"/>
            <a:ext cx="7772400" cy="1143000"/>
          </a:xfrm>
        </p:spPr>
        <p:txBody>
          <a:bodyPr/>
          <a:lstStyle/>
          <a:p>
            <a:r>
              <a:rPr lang="en-US" sz="3600" dirty="0">
                <a:latin typeface="Tahoma"/>
                <a:ea typeface="MS PGothic" charset="0"/>
                <a:cs typeface="Tahoma"/>
              </a:rPr>
              <a:t>Which structure in the lung facilitates direct exchange of gases with the circulatory system?</a:t>
            </a:r>
          </a:p>
        </p:txBody>
      </p:sp>
      <p:sp>
        <p:nvSpPr>
          <p:cNvPr id="226307" name="TPAnswers"/>
          <p:cNvSpPr>
            <a:spLocks noGrp="1"/>
          </p:cNvSpPr>
          <p:nvPr>
            <p:ph type="body" idx="1"/>
            <p:custDataLst>
              <p:tags r:id="rId2"/>
            </p:custDataLst>
          </p:nvPr>
        </p:nvSpPr>
        <p:spPr>
          <a:xfrm>
            <a:off x="2362200" y="2590800"/>
            <a:ext cx="4953000" cy="3200400"/>
          </a:xfrm>
        </p:spPr>
        <p:txBody>
          <a:bodyPr/>
          <a:lstStyle/>
          <a:p>
            <a:pPr marL="0" indent="0">
              <a:buNone/>
            </a:pPr>
            <a:r>
              <a:rPr lang="en-US" sz="3600" dirty="0" smtClean="0">
                <a:latin typeface="Tahoma"/>
                <a:ea typeface="MS PGothic" charset="0"/>
                <a:cs typeface="Tahoma"/>
              </a:rPr>
              <a:t>A. trachea</a:t>
            </a:r>
          </a:p>
          <a:p>
            <a:pPr marL="0" indent="0">
              <a:buNone/>
            </a:pPr>
            <a:r>
              <a:rPr lang="en-US" sz="3600" dirty="0" smtClean="0">
                <a:latin typeface="Tahoma"/>
                <a:ea typeface="MS PGothic" charset="0"/>
                <a:cs typeface="Tahoma"/>
              </a:rPr>
              <a:t>B. bronchi</a:t>
            </a:r>
          </a:p>
          <a:p>
            <a:pPr marL="0" indent="0">
              <a:buNone/>
            </a:pPr>
            <a:r>
              <a:rPr lang="en-US" sz="3600" dirty="0" smtClean="0">
                <a:latin typeface="Tahoma"/>
                <a:ea typeface="MS PGothic" charset="0"/>
                <a:cs typeface="Tahoma"/>
              </a:rPr>
              <a:t>C. bronchiole</a:t>
            </a:r>
          </a:p>
          <a:p>
            <a:pPr marL="0" indent="0">
              <a:buNone/>
            </a:pPr>
            <a:r>
              <a:rPr lang="en-US" sz="3600" dirty="0" smtClean="0">
                <a:latin typeface="Tahoma"/>
                <a:ea typeface="MS PGothic" charset="0"/>
                <a:cs typeface="Tahoma"/>
              </a:rPr>
              <a:t>D. alveoli</a:t>
            </a:r>
          </a:p>
          <a:p>
            <a:pPr marL="0" indent="0">
              <a:buNone/>
            </a:pPr>
            <a:r>
              <a:rPr lang="en-US" sz="3600" dirty="0" smtClean="0">
                <a:latin typeface="Tahoma"/>
                <a:ea typeface="MS PGothic" charset="0"/>
                <a:cs typeface="Tahoma"/>
              </a:rPr>
              <a:t>E. All of the above.</a:t>
            </a:r>
            <a:endParaRPr lang="en-US" sz="3600" dirty="0">
              <a:latin typeface="Tahoma"/>
              <a:ea typeface="MS PGothic" charset="0"/>
              <a:cs typeface="Tahoma"/>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a:xfrm>
            <a:off x="685800" y="1066800"/>
            <a:ext cx="3657600" cy="2590800"/>
          </a:xfrm>
        </p:spPr>
        <p:txBody>
          <a:bodyPr/>
          <a:lstStyle/>
          <a:p>
            <a:pPr algn="l" eaLnBrk="1" hangingPunct="1"/>
            <a:r>
              <a:rPr lang="en-US" sz="3600" b="1" dirty="0" smtClean="0">
                <a:latin typeface="Tahoma" charset="0"/>
                <a:ea typeface="MS PGothic" charset="0"/>
                <a:cs typeface="Tahoma" charset="0"/>
              </a:rPr>
              <a:t> </a:t>
            </a:r>
            <a:br>
              <a:rPr lang="en-US" sz="3600" b="1" dirty="0" smtClean="0">
                <a:latin typeface="Tahoma" charset="0"/>
                <a:ea typeface="MS PGothic" charset="0"/>
                <a:cs typeface="Tahoma" charset="0"/>
              </a:rPr>
            </a:br>
            <a:r>
              <a:rPr lang="en-US" sz="3600" b="1" dirty="0" smtClean="0">
                <a:latin typeface="Tahoma" charset="0"/>
                <a:ea typeface="MS PGothic" charset="0"/>
                <a:cs typeface="Tahoma" charset="0"/>
              </a:rPr>
              <a:t>Muscles </a:t>
            </a:r>
            <a:r>
              <a:rPr lang="en-US" sz="3600" b="1" dirty="0">
                <a:latin typeface="Tahoma" charset="0"/>
                <a:ea typeface="MS PGothic" charset="0"/>
                <a:cs typeface="Tahoma" charset="0"/>
              </a:rPr>
              <a:t>control the flow of air into and out of the lungs.</a:t>
            </a:r>
            <a:endParaRPr lang="en-US" sz="3600" dirty="0">
              <a:latin typeface="Tahoma" charset="0"/>
              <a:ea typeface="MS PGothic" charset="0"/>
              <a:cs typeface="Tahoma" charset="0"/>
            </a:endParaRPr>
          </a:p>
        </p:txBody>
      </p:sp>
      <p:pic>
        <p:nvPicPr>
          <p:cNvPr id="2" name="Picture 1" descr="figure_21_3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000" y="457200"/>
            <a:ext cx="3657600" cy="62301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31BD"/>
        </a:solidFill>
        <a:effectLst/>
      </p:bgPr>
    </p:bg>
    <p:spTree>
      <p:nvGrpSpPr>
        <p:cNvPr id="1" name=""/>
        <p:cNvGrpSpPr/>
        <p:nvPr/>
      </p:nvGrpSpPr>
      <p:grpSpPr>
        <a:xfrm>
          <a:off x="0" y="0"/>
          <a:ext cx="0" cy="0"/>
          <a:chOff x="0" y="0"/>
          <a:chExt cx="0" cy="0"/>
        </a:xfrm>
      </p:grpSpPr>
      <p:sp>
        <p:nvSpPr>
          <p:cNvPr id="246785" name="Title 2"/>
          <p:cNvSpPr>
            <a:spLocks noGrp="1"/>
          </p:cNvSpPr>
          <p:nvPr>
            <p:ph type="ctrTitle"/>
          </p:nvPr>
        </p:nvSpPr>
        <p:spPr>
          <a:xfrm>
            <a:off x="685800" y="228600"/>
            <a:ext cx="7772400" cy="1470025"/>
          </a:xfrm>
        </p:spPr>
        <p:txBody>
          <a:bodyPr/>
          <a:lstStyle/>
          <a:p>
            <a:pPr eaLnBrk="1" hangingPunct="1"/>
            <a:r>
              <a:rPr lang="en-US" sz="3600" b="1" dirty="0">
                <a:solidFill>
                  <a:srgbClr val="FFFFFF"/>
                </a:solidFill>
                <a:latin typeface="Tahoma" charset="0"/>
                <a:ea typeface="MS PGothic" charset="0"/>
                <a:cs typeface="Tahoma" charset="0"/>
              </a:rPr>
              <a:t>Evolutionary adaptations maximize oxygen delivery.</a:t>
            </a:r>
          </a:p>
        </p:txBody>
      </p:sp>
      <p:pic>
        <p:nvPicPr>
          <p:cNvPr id="2" name="Picture 1" descr="section_21_18_open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3852" y="1752600"/>
            <a:ext cx="5436296" cy="46299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3"/>
          <p:cNvSpPr>
            <a:spLocks noChangeArrowheads="1"/>
          </p:cNvSpPr>
          <p:nvPr/>
        </p:nvSpPr>
        <p:spPr bwMode="auto">
          <a:xfrm>
            <a:off x="-914400" y="0"/>
            <a:ext cx="10685463"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r>
              <a:rPr lang="en-US" sz="3600" dirty="0"/>
              <a:t>Adaptations to Low Partial Pressure</a:t>
            </a:r>
          </a:p>
          <a:p>
            <a:pPr algn="ctr"/>
            <a:r>
              <a:rPr lang="en-US" sz="3600" dirty="0"/>
              <a:t>of Oxygen</a:t>
            </a:r>
            <a:r>
              <a:rPr lang="en-US" sz="3200" dirty="0">
                <a:latin typeface="Arial" charset="0"/>
              </a:rPr>
              <a:t> </a:t>
            </a:r>
          </a:p>
        </p:txBody>
      </p:sp>
      <p:pic>
        <p:nvPicPr>
          <p:cNvPr id="2" name="Picture 1" descr="figure_21_3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4425" y="1371600"/>
            <a:ext cx="7095150" cy="5133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000" smtClean="0">
                <a:solidFill>
                  <a:srgbClr val="C00000"/>
                </a:solidFill>
                <a:latin typeface="Comic Sans MS" panose="030F0702030302020204" pitchFamily="66" charset="0"/>
                <a:ea typeface="ＭＳ Ｐゴシック" panose="020B0600070205080204" pitchFamily="34" charset="-128"/>
              </a:rPr>
              <a:t>Which are the main muscles used in breathing</a:t>
            </a:r>
          </a:p>
        </p:txBody>
      </p:sp>
      <p:sp>
        <p:nvSpPr>
          <p:cNvPr id="22531" name="Content Placeholder 2"/>
          <p:cNvSpPr>
            <a:spLocks noGrp="1"/>
          </p:cNvSpPr>
          <p:nvPr>
            <p:ph idx="1"/>
          </p:nvPr>
        </p:nvSpPr>
        <p:spPr>
          <a:xfrm>
            <a:off x="457200" y="2057400"/>
            <a:ext cx="7924800" cy="3124200"/>
          </a:xfrm>
        </p:spPr>
        <p:txBody>
          <a:bodyPr/>
          <a:lstStyle/>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Back and thoracic muscles</a:t>
            </a:r>
          </a:p>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Diaphragm and thoracic</a:t>
            </a:r>
          </a:p>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Diaphragm and intercostal muscles</a:t>
            </a:r>
          </a:p>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Diaphragm and back muscles</a:t>
            </a:r>
          </a:p>
        </p:txBody>
      </p:sp>
    </p:spTree>
    <p:extLst>
      <p:ext uri="{BB962C8B-B14F-4D97-AF65-F5344CB8AC3E}">
        <p14:creationId xmlns:p14="http://schemas.microsoft.com/office/powerpoint/2010/main" val="347632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a:xfrm>
            <a:off x="419100" y="381000"/>
            <a:ext cx="8305800" cy="1143000"/>
          </a:xfrm>
        </p:spPr>
        <p:txBody>
          <a:bodyPr/>
          <a:lstStyle/>
          <a:p>
            <a:pPr eaLnBrk="1" hangingPunct="1"/>
            <a:r>
              <a:rPr lang="en-US" sz="3600" b="1" dirty="0" smtClean="0">
                <a:latin typeface="Tahoma" charset="0"/>
                <a:ea typeface="MS PGothic" charset="0"/>
                <a:cs typeface="Tahoma" charset="0"/>
              </a:rPr>
              <a:t>Humans </a:t>
            </a:r>
            <a:r>
              <a:rPr lang="en-US" sz="3600" b="1" dirty="0">
                <a:latin typeface="Tahoma" charset="0"/>
                <a:ea typeface="MS PGothic" charset="0"/>
                <a:cs typeface="Tahoma" charset="0"/>
              </a:rPr>
              <a:t>become acclimated to low-oxygen conditions.</a:t>
            </a:r>
          </a:p>
        </p:txBody>
      </p:sp>
      <p:pic>
        <p:nvPicPr>
          <p:cNvPr id="2" name="Picture 1" descr="figure_21_3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905000"/>
            <a:ext cx="8534400" cy="38039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_21_3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39700"/>
            <a:ext cx="732472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639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266700" y="228600"/>
            <a:ext cx="8953500" cy="1189038"/>
          </a:xfrm>
        </p:spPr>
        <p:txBody>
          <a:bodyPr/>
          <a:lstStyle/>
          <a:p>
            <a:pPr algn="l"/>
            <a:r>
              <a:rPr lang="en-US" altLang="en-US" sz="4000" smtClean="0">
                <a:solidFill>
                  <a:srgbClr val="C00000"/>
                </a:solidFill>
                <a:latin typeface="Comic Sans MS" panose="030F0702030302020204" pitchFamily="66" charset="0"/>
                <a:ea typeface="ＭＳ Ｐゴシック" panose="020B0600070205080204" pitchFamily="34" charset="-128"/>
              </a:rPr>
              <a:t>Which has the highest affinity for oxygen?</a:t>
            </a:r>
          </a:p>
        </p:txBody>
      </p:sp>
      <p:sp>
        <p:nvSpPr>
          <p:cNvPr id="37891" name="Content Placeholder 2"/>
          <p:cNvSpPr>
            <a:spLocks noGrp="1"/>
          </p:cNvSpPr>
          <p:nvPr>
            <p:ph idx="1"/>
          </p:nvPr>
        </p:nvSpPr>
        <p:spPr>
          <a:xfrm>
            <a:off x="11113" y="1752600"/>
            <a:ext cx="5067300" cy="2667000"/>
          </a:xfrm>
        </p:spPr>
        <p:txBody>
          <a:bodyPr/>
          <a:lstStyle/>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Human maternal hemoglobin</a:t>
            </a:r>
          </a:p>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Human fetal hemoglobin</a:t>
            </a:r>
          </a:p>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Llama hemoglobin</a:t>
            </a:r>
          </a:p>
          <a:p>
            <a:pPr marL="514350" indent="-514350">
              <a:buFont typeface="Arial" panose="020B0604020202020204" pitchFamily="34" charset="0"/>
              <a:buAutoNum type="alphaUcPeriod"/>
            </a:pPr>
            <a:r>
              <a:rPr lang="en-US" altLang="en-US" smtClean="0">
                <a:latin typeface="Comic Sans MS" panose="030F0702030302020204" pitchFamily="66" charset="0"/>
                <a:ea typeface="ＭＳ Ｐゴシック" panose="020B0600070205080204" pitchFamily="34" charset="-128"/>
              </a:rPr>
              <a:t>Myoglobin</a:t>
            </a:r>
          </a:p>
        </p:txBody>
      </p:sp>
      <p:pic>
        <p:nvPicPr>
          <p:cNvPr id="378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1981200"/>
            <a:ext cx="5048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24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22-09-L2-AutonomicCnt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03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6"/>
          <p:cNvSpPr txBox="1">
            <a:spLocks noChangeArrowheads="1"/>
          </p:cNvSpPr>
          <p:nvPr/>
        </p:nvSpPr>
        <p:spPr bwMode="auto">
          <a:xfrm>
            <a:off x="6553200" y="381000"/>
            <a:ext cx="2590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a:solidFill>
                  <a:srgbClr val="7030A0"/>
                </a:solidFill>
                <a:latin typeface="Comic Sans MS" panose="030F0702030302020204" pitchFamily="66" charset="0"/>
              </a:rPr>
              <a:t>Control centers in brain stem regulate respiration rate</a:t>
            </a:r>
          </a:p>
        </p:txBody>
      </p:sp>
      <p:sp>
        <p:nvSpPr>
          <p:cNvPr id="38916" name="Text Box 7"/>
          <p:cNvSpPr txBox="1">
            <a:spLocks noChangeArrowheads="1"/>
          </p:cNvSpPr>
          <p:nvPr/>
        </p:nvSpPr>
        <p:spPr bwMode="auto">
          <a:xfrm>
            <a:off x="0" y="2514600"/>
            <a:ext cx="144780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800">
                <a:latin typeface="Arial" panose="020B0604020202020204" pitchFamily="34" charset="0"/>
              </a:rPr>
              <a:t>Phrenic Nerve</a:t>
            </a:r>
          </a:p>
        </p:txBody>
      </p:sp>
    </p:spTree>
    <p:extLst>
      <p:ext uri="{BB962C8B-B14F-4D97-AF65-F5344CB8AC3E}">
        <p14:creationId xmlns:p14="http://schemas.microsoft.com/office/powerpoint/2010/main" val="1053595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3"/>
          <p:cNvSpPr>
            <a:spLocks noGrp="1"/>
          </p:cNvSpPr>
          <p:nvPr>
            <p:ph type="title"/>
          </p:nvPr>
        </p:nvSpPr>
        <p:spPr/>
        <p:txBody>
          <a:bodyPr/>
          <a:lstStyle/>
          <a:p>
            <a:pPr eaLnBrk="1" hangingPunct="1"/>
            <a:r>
              <a:rPr lang="en-US" sz="4000" b="1" dirty="0">
                <a:latin typeface="Tahoma" charset="0"/>
                <a:ea typeface="MS PGothic" charset="0"/>
                <a:cs typeface="Tahoma" charset="0"/>
              </a:rPr>
              <a:t>21.12 Oxygen and carbon dioxide must get into and out of the circulatory system.</a:t>
            </a:r>
            <a:endParaRPr lang="en-US" sz="4000" dirty="0">
              <a:latin typeface="Tahoma" charset="0"/>
              <a:ea typeface="MS PGothic" charset="0"/>
              <a:cs typeface="Tahoma" charset="0"/>
            </a:endParaRPr>
          </a:p>
        </p:txBody>
      </p:sp>
      <p:pic>
        <p:nvPicPr>
          <p:cNvPr id="2" name="Picture 1" descr="figure_21_2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6150" y="2326131"/>
            <a:ext cx="4711700" cy="43032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54978" name="TPQuestion"/>
          <p:cNvSpPr>
            <a:spLocks noGrp="1"/>
          </p:cNvSpPr>
          <p:nvPr>
            <p:ph type="title"/>
          </p:nvPr>
        </p:nvSpPr>
        <p:spPr>
          <a:xfrm>
            <a:off x="762000" y="304800"/>
            <a:ext cx="7772400" cy="1143000"/>
          </a:xfrm>
        </p:spPr>
        <p:txBody>
          <a:bodyPr/>
          <a:lstStyle/>
          <a:p>
            <a:r>
              <a:rPr lang="en-US" dirty="0">
                <a:latin typeface="Tahoma" charset="0"/>
                <a:ea typeface="MS PGothic" charset="0"/>
                <a:cs typeface="Tahoma" charset="0"/>
              </a:rPr>
              <a:t>Acclimation involves:</a:t>
            </a:r>
          </a:p>
        </p:txBody>
      </p:sp>
      <p:sp>
        <p:nvSpPr>
          <p:cNvPr id="254979" name="TPAnswers"/>
          <p:cNvSpPr>
            <a:spLocks noGrp="1"/>
          </p:cNvSpPr>
          <p:nvPr>
            <p:ph type="body" idx="1"/>
            <p:custDataLst>
              <p:tags r:id="rId2"/>
            </p:custDataLst>
          </p:nvPr>
        </p:nvSpPr>
        <p:spPr>
          <a:xfrm>
            <a:off x="457200" y="1676400"/>
            <a:ext cx="8534400" cy="4114800"/>
          </a:xfrm>
        </p:spPr>
        <p:txBody>
          <a:bodyPr/>
          <a:lstStyle/>
          <a:p>
            <a:pPr marL="0" indent="0">
              <a:buNone/>
            </a:pPr>
            <a:r>
              <a:rPr lang="en-US" sz="3600" dirty="0" smtClean="0">
                <a:latin typeface="Tahoma" charset="0"/>
                <a:ea typeface="MS PGothic" charset="0"/>
                <a:cs typeface="Tahoma" charset="0"/>
              </a:rPr>
              <a:t>A. increased </a:t>
            </a:r>
            <a:r>
              <a:rPr lang="en-US" sz="3600" dirty="0">
                <a:latin typeface="Tahoma" charset="0"/>
                <a:ea typeface="MS PGothic" charset="0"/>
                <a:cs typeface="Tahoma" charset="0"/>
              </a:rPr>
              <a:t>affinity of hemoglobin to oxygen.</a:t>
            </a:r>
          </a:p>
          <a:p>
            <a:pPr marL="0" indent="0">
              <a:buNone/>
            </a:pPr>
            <a:r>
              <a:rPr lang="en-US" sz="3600" dirty="0" smtClean="0">
                <a:latin typeface="Tahoma" charset="0"/>
                <a:ea typeface="MS PGothic" charset="0"/>
                <a:cs typeface="Tahoma" charset="0"/>
              </a:rPr>
              <a:t>B. a </a:t>
            </a:r>
            <a:r>
              <a:rPr lang="en-US" sz="3600" dirty="0">
                <a:latin typeface="Tahoma" charset="0"/>
                <a:ea typeface="MS PGothic" charset="0"/>
                <a:cs typeface="Tahoma" charset="0"/>
              </a:rPr>
              <a:t>decrease in mitochondrial number.</a:t>
            </a:r>
          </a:p>
          <a:p>
            <a:pPr marL="0" indent="0">
              <a:buNone/>
            </a:pPr>
            <a:r>
              <a:rPr lang="en-US" sz="3600" dirty="0" smtClean="0">
                <a:latin typeface="Tahoma" charset="0"/>
                <a:ea typeface="MS PGothic" charset="0"/>
                <a:cs typeface="Tahoma" charset="0"/>
              </a:rPr>
              <a:t>C. DPG-modified </a:t>
            </a:r>
            <a:r>
              <a:rPr lang="en-US" sz="3600" dirty="0">
                <a:latin typeface="Tahoma" charset="0"/>
                <a:ea typeface="MS PGothic" charset="0"/>
                <a:cs typeface="Tahoma" charset="0"/>
              </a:rPr>
              <a:t>hemoglobin releasing more O</a:t>
            </a:r>
            <a:r>
              <a:rPr lang="en-US" sz="3600" baseline="-25000" dirty="0">
                <a:latin typeface="Tahoma" charset="0"/>
                <a:ea typeface="MS PGothic" charset="0"/>
                <a:cs typeface="Tahoma" charset="0"/>
              </a:rPr>
              <a:t>2 </a:t>
            </a:r>
            <a:r>
              <a:rPr lang="en-US" sz="3600" dirty="0">
                <a:latin typeface="Tahoma" charset="0"/>
                <a:ea typeface="MS PGothic" charset="0"/>
                <a:cs typeface="Tahoma" charset="0"/>
              </a:rPr>
              <a:t>to the tissues.</a:t>
            </a:r>
            <a:endParaRPr lang="en-US" sz="3600" baseline="-25000" dirty="0">
              <a:latin typeface="Tahoma" charset="0"/>
              <a:ea typeface="MS PGothic" charset="0"/>
              <a:cs typeface="Tahoma" charset="0"/>
            </a:endParaRPr>
          </a:p>
          <a:p>
            <a:pPr marL="0" indent="0">
              <a:buNone/>
            </a:pPr>
            <a:r>
              <a:rPr lang="en-US" sz="3600" dirty="0" smtClean="0">
                <a:latin typeface="Tahoma" charset="0"/>
                <a:ea typeface="MS PGothic" charset="0"/>
                <a:cs typeface="Tahoma" charset="0"/>
              </a:rPr>
              <a:t>D. decreased </a:t>
            </a:r>
            <a:r>
              <a:rPr lang="en-US" sz="3600" dirty="0">
                <a:latin typeface="Tahoma" charset="0"/>
                <a:ea typeface="MS PGothic" charset="0"/>
                <a:cs typeface="Tahoma" charset="0"/>
              </a:rPr>
              <a:t>red blood cell production.</a:t>
            </a:r>
          </a:p>
          <a:p>
            <a:pPr marL="0" indent="0">
              <a:buNone/>
            </a:pPr>
            <a:r>
              <a:rPr lang="en-US" sz="3600" dirty="0" smtClean="0">
                <a:latin typeface="Tahoma" charset="0"/>
                <a:ea typeface="MS PGothic" charset="0"/>
                <a:cs typeface="Tahoma" charset="0"/>
              </a:rPr>
              <a:t>E. All </a:t>
            </a:r>
            <a:r>
              <a:rPr lang="en-US" sz="3600" dirty="0">
                <a:latin typeface="Tahoma" charset="0"/>
                <a:ea typeface="MS PGothic" charset="0"/>
                <a:cs typeface="Tahoma" charset="0"/>
              </a:rPr>
              <a:t>of the above.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3"/>
          <p:cNvSpPr>
            <a:spLocks noGrp="1"/>
          </p:cNvSpPr>
          <p:nvPr>
            <p:ph type="title"/>
          </p:nvPr>
        </p:nvSpPr>
        <p:spPr>
          <a:xfrm>
            <a:off x="685800" y="381000"/>
            <a:ext cx="7772400" cy="1143000"/>
          </a:xfrm>
        </p:spPr>
        <p:txBody>
          <a:bodyPr/>
          <a:lstStyle/>
          <a:p>
            <a:pPr eaLnBrk="1" hangingPunct="1"/>
            <a:r>
              <a:rPr lang="en-US" sz="4000" b="1" dirty="0">
                <a:latin typeface="Tahoma" charset="0"/>
                <a:ea typeface="MS PGothic" charset="0"/>
                <a:cs typeface="Tahoma" charset="0"/>
              </a:rPr>
              <a:t>21.13 Oxygen is transported while bound to hemoglobin.</a:t>
            </a:r>
            <a:endParaRPr lang="en-US" sz="4000" dirty="0">
              <a:latin typeface="Tahoma" charset="0"/>
              <a:ea typeface="MS PGothic" charset="0"/>
              <a:cs typeface="Tahoma" charset="0"/>
            </a:endParaRPr>
          </a:p>
        </p:txBody>
      </p:sp>
      <p:pic>
        <p:nvPicPr>
          <p:cNvPr id="2" name="Picture 1" descr="figure_21_2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98650" y="1937538"/>
            <a:ext cx="5346700" cy="48442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1_3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346200"/>
            <a:ext cx="8534400" cy="41513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1_3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3300" y="304800"/>
            <a:ext cx="4578096" cy="62301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8674" name="TPQuestion"/>
          <p:cNvSpPr>
            <a:spLocks noGrp="1"/>
          </p:cNvSpPr>
          <p:nvPr>
            <p:ph type="title"/>
          </p:nvPr>
        </p:nvSpPr>
        <p:spPr>
          <a:xfrm>
            <a:off x="457200" y="274638"/>
            <a:ext cx="7772400" cy="1143000"/>
          </a:xfrm>
        </p:spPr>
        <p:txBody>
          <a:bodyPr/>
          <a:lstStyle/>
          <a:p>
            <a:r>
              <a:rPr lang="en-US" altLang="en-US" sz="3200" smtClean="0">
                <a:solidFill>
                  <a:srgbClr val="C00000"/>
                </a:solidFill>
                <a:latin typeface="Comic Sans MS" panose="030F0702030302020204" pitchFamily="66" charset="0"/>
                <a:ea typeface="ＭＳ Ｐゴシック" panose="020B0600070205080204" pitchFamily="34" charset="-128"/>
              </a:rPr>
              <a:t>What is the O</a:t>
            </a:r>
            <a:r>
              <a:rPr lang="en-US" altLang="en-US" sz="3200" baseline="-25000" smtClean="0">
                <a:solidFill>
                  <a:srgbClr val="C00000"/>
                </a:solidFill>
                <a:latin typeface="Comic Sans MS" panose="030F0702030302020204" pitchFamily="66" charset="0"/>
                <a:ea typeface="ＭＳ Ｐゴシック" panose="020B0600070205080204" pitchFamily="34" charset="-128"/>
              </a:rPr>
              <a:t>2</a:t>
            </a:r>
            <a:r>
              <a:rPr lang="en-US" altLang="en-US" sz="3200" smtClean="0">
                <a:solidFill>
                  <a:srgbClr val="C00000"/>
                </a:solidFill>
                <a:latin typeface="Comic Sans MS" panose="030F0702030302020204" pitchFamily="66" charset="0"/>
                <a:ea typeface="ＭＳ Ｐゴシック" panose="020B0600070205080204" pitchFamily="34" charset="-128"/>
              </a:rPr>
              <a:t> saturation of hemoglobin at a PO</a:t>
            </a:r>
            <a:r>
              <a:rPr lang="en-US" altLang="en-US" sz="3200" baseline="-25000" smtClean="0">
                <a:solidFill>
                  <a:srgbClr val="C00000"/>
                </a:solidFill>
                <a:latin typeface="Comic Sans MS" panose="030F0702030302020204" pitchFamily="66" charset="0"/>
                <a:ea typeface="ＭＳ Ｐゴシック" panose="020B0600070205080204" pitchFamily="34" charset="-128"/>
              </a:rPr>
              <a:t>2</a:t>
            </a:r>
            <a:r>
              <a:rPr lang="en-US" altLang="en-US" sz="3200" smtClean="0">
                <a:solidFill>
                  <a:srgbClr val="C00000"/>
                </a:solidFill>
                <a:latin typeface="Comic Sans MS" panose="030F0702030302020204" pitchFamily="66" charset="0"/>
                <a:ea typeface="ＭＳ Ｐゴシック" panose="020B0600070205080204" pitchFamily="34" charset="-128"/>
              </a:rPr>
              <a:t> of 60mmHg?</a:t>
            </a:r>
          </a:p>
        </p:txBody>
      </p:sp>
      <p:sp>
        <p:nvSpPr>
          <p:cNvPr id="28675" name="TPAnswers"/>
          <p:cNvSpPr>
            <a:spLocks noGrp="1"/>
          </p:cNvSpPr>
          <p:nvPr>
            <p:ph type="body" idx="1"/>
            <p:custDataLst>
              <p:tags r:id="rId2"/>
            </p:custDataLst>
          </p:nvPr>
        </p:nvSpPr>
        <p:spPr>
          <a:xfrm>
            <a:off x="381000" y="2209800"/>
            <a:ext cx="2590800" cy="2514600"/>
          </a:xfrm>
        </p:spPr>
        <p:txBody>
          <a:bodyPr/>
          <a:lstStyle/>
          <a:p>
            <a:pPr marL="457200" indent="-457200">
              <a:buFont typeface="Arial" panose="020B0604020202020204" pitchFamily="34" charset="0"/>
              <a:buAutoNum type="alphaUcPeriod"/>
            </a:pPr>
            <a:r>
              <a:rPr lang="en-US" altLang="en-US" sz="3600" smtClean="0">
                <a:latin typeface="Comic Sans MS" panose="030F0702030302020204" pitchFamily="66" charset="0"/>
                <a:ea typeface="ＭＳ Ｐゴシック" panose="020B0600070205080204" pitchFamily="34" charset="-128"/>
              </a:rPr>
              <a:t>~60%</a:t>
            </a:r>
          </a:p>
          <a:p>
            <a:pPr marL="457200" indent="-457200">
              <a:buFont typeface="Arial" panose="020B0604020202020204" pitchFamily="34" charset="0"/>
              <a:buAutoNum type="alphaUcPeriod"/>
            </a:pPr>
            <a:r>
              <a:rPr lang="en-US" altLang="en-US" sz="3600" smtClean="0">
                <a:latin typeface="Comic Sans MS" panose="030F0702030302020204" pitchFamily="66" charset="0"/>
                <a:ea typeface="ＭＳ Ｐゴシック" panose="020B0600070205080204" pitchFamily="34" charset="-128"/>
              </a:rPr>
              <a:t>~75%</a:t>
            </a:r>
          </a:p>
          <a:p>
            <a:pPr marL="457200" indent="-457200">
              <a:buFont typeface="Arial" panose="020B0604020202020204" pitchFamily="34" charset="0"/>
              <a:buAutoNum type="alphaUcPeriod"/>
            </a:pPr>
            <a:r>
              <a:rPr lang="en-US" altLang="en-US" sz="3600" smtClean="0">
                <a:latin typeface="Comic Sans MS" panose="030F0702030302020204" pitchFamily="66" charset="0"/>
                <a:ea typeface="ＭＳ Ｐゴシック" panose="020B0600070205080204" pitchFamily="34" charset="-128"/>
              </a:rPr>
              <a:t>~90%</a:t>
            </a:r>
          </a:p>
          <a:p>
            <a:pPr marL="457200" indent="-457200">
              <a:buFont typeface="Arial" panose="020B0604020202020204" pitchFamily="34" charset="0"/>
              <a:buAutoNum type="alphaUcPeriod"/>
            </a:pPr>
            <a:r>
              <a:rPr lang="en-US" altLang="en-US" sz="3600" smtClean="0">
                <a:latin typeface="Comic Sans MS" panose="030F0702030302020204" pitchFamily="66" charset="0"/>
                <a:ea typeface="ＭＳ Ｐゴシック" panose="020B0600070205080204" pitchFamily="34" charset="-128"/>
              </a:rPr>
              <a:t>~100%</a:t>
            </a:r>
          </a:p>
        </p:txBody>
      </p:sp>
      <p:pic>
        <p:nvPicPr>
          <p:cNvPr id="28676" name="Picture 1" descr="figure_21_30_01.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2200" y="1600200"/>
            <a:ext cx="77724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1928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3778" name="TPQuestion"/>
          <p:cNvSpPr>
            <a:spLocks noGrp="1"/>
          </p:cNvSpPr>
          <p:nvPr>
            <p:ph type="title"/>
          </p:nvPr>
        </p:nvSpPr>
        <p:spPr>
          <a:xfrm>
            <a:off x="685800" y="76200"/>
            <a:ext cx="7772400" cy="1143000"/>
          </a:xfrm>
        </p:spPr>
        <p:txBody>
          <a:bodyPr/>
          <a:lstStyle/>
          <a:p>
            <a:r>
              <a:rPr lang="en-US" sz="3600" dirty="0">
                <a:latin typeface="Tahoma" charset="0"/>
                <a:ea typeface="MS PGothic" charset="0"/>
                <a:cs typeface="Tahoma" charset="0"/>
              </a:rPr>
              <a:t>What is the significance of the curve’</a:t>
            </a:r>
            <a:r>
              <a:rPr lang="en-US" altLang="ja-JP" sz="3600" dirty="0">
                <a:latin typeface="Tahoma" charset="0"/>
                <a:ea typeface="MS PGothic" charset="0"/>
                <a:cs typeface="Tahoma" charset="0"/>
              </a:rPr>
              <a:t>s “s” shape?</a:t>
            </a:r>
            <a:endParaRPr lang="en-US" sz="3600" dirty="0">
              <a:latin typeface="Tahoma" charset="0"/>
              <a:ea typeface="MS PGothic" charset="0"/>
              <a:cs typeface="Tahoma" charset="0"/>
            </a:endParaRPr>
          </a:p>
        </p:txBody>
      </p:sp>
      <p:sp>
        <p:nvSpPr>
          <p:cNvPr id="203779" name="TPAnswers"/>
          <p:cNvSpPr>
            <a:spLocks noGrp="1"/>
          </p:cNvSpPr>
          <p:nvPr>
            <p:ph type="body" idx="1"/>
            <p:custDataLst>
              <p:tags r:id="rId2"/>
            </p:custDataLst>
          </p:nvPr>
        </p:nvSpPr>
        <p:spPr>
          <a:xfrm>
            <a:off x="152400" y="1371600"/>
            <a:ext cx="4572000" cy="4114800"/>
          </a:xfrm>
        </p:spPr>
        <p:txBody>
          <a:bodyPr/>
          <a:lstStyle/>
          <a:p>
            <a:pPr marL="0" indent="0">
              <a:buNone/>
            </a:pPr>
            <a:r>
              <a:rPr lang="en-US" sz="2800" dirty="0" smtClean="0">
                <a:latin typeface="Tahoma" charset="0"/>
                <a:ea typeface="MS PGothic" charset="0"/>
                <a:cs typeface="Tahoma" charset="0"/>
              </a:rPr>
              <a:t>A. An </a:t>
            </a:r>
            <a:r>
              <a:rPr lang="en-US" sz="2800" dirty="0">
                <a:latin typeface="Tahoma" charset="0"/>
                <a:ea typeface="MS PGothic" charset="0"/>
                <a:cs typeface="Tahoma" charset="0"/>
              </a:rPr>
              <a:t>inverse relationship exists between O</a:t>
            </a:r>
            <a:r>
              <a:rPr lang="en-US" sz="2800" baseline="-25000" dirty="0">
                <a:latin typeface="Tahoma" charset="0"/>
                <a:ea typeface="MS PGothic" charset="0"/>
                <a:cs typeface="Tahoma" charset="0"/>
              </a:rPr>
              <a:t>2</a:t>
            </a:r>
            <a:r>
              <a:rPr lang="en-US" sz="2800" dirty="0">
                <a:latin typeface="Tahoma" charset="0"/>
                <a:ea typeface="MS PGothic" charset="0"/>
                <a:cs typeface="Tahoma" charset="0"/>
              </a:rPr>
              <a:t> saturation and PO</a:t>
            </a:r>
            <a:r>
              <a:rPr lang="en-US" sz="2800" baseline="-25000" dirty="0">
                <a:latin typeface="Tahoma" charset="0"/>
                <a:ea typeface="MS PGothic" charset="0"/>
                <a:cs typeface="Tahoma" charset="0"/>
              </a:rPr>
              <a:t>2</a:t>
            </a:r>
            <a:r>
              <a:rPr lang="en-US" sz="2800" dirty="0">
                <a:latin typeface="Tahoma" charset="0"/>
                <a:ea typeface="MS PGothic" charset="0"/>
                <a:cs typeface="Tahoma" charset="0"/>
              </a:rPr>
              <a:t>. </a:t>
            </a:r>
          </a:p>
          <a:p>
            <a:pPr marL="0" indent="0">
              <a:buNone/>
            </a:pPr>
            <a:r>
              <a:rPr lang="en-US" sz="2800" dirty="0" smtClean="0">
                <a:latin typeface="Tahoma" charset="0"/>
                <a:ea typeface="MS PGothic" charset="0"/>
                <a:cs typeface="Tahoma" charset="0"/>
              </a:rPr>
              <a:t>B. A </a:t>
            </a:r>
            <a:r>
              <a:rPr lang="en-US" sz="2800" dirty="0">
                <a:latin typeface="Tahoma" charset="0"/>
                <a:ea typeface="MS PGothic" charset="0"/>
                <a:cs typeface="Tahoma" charset="0"/>
              </a:rPr>
              <a:t>linear relationship exists between O</a:t>
            </a:r>
            <a:r>
              <a:rPr lang="en-US" sz="2800" baseline="-25000" dirty="0">
                <a:latin typeface="Tahoma" charset="0"/>
                <a:ea typeface="MS PGothic" charset="0"/>
                <a:cs typeface="Tahoma" charset="0"/>
              </a:rPr>
              <a:t>2</a:t>
            </a:r>
            <a:r>
              <a:rPr lang="en-US" sz="2800" dirty="0">
                <a:latin typeface="Tahoma" charset="0"/>
                <a:ea typeface="MS PGothic" charset="0"/>
                <a:cs typeface="Tahoma" charset="0"/>
              </a:rPr>
              <a:t> saturation and PO</a:t>
            </a:r>
            <a:r>
              <a:rPr lang="en-US" sz="2800" baseline="-25000" dirty="0">
                <a:latin typeface="Tahoma" charset="0"/>
                <a:ea typeface="MS PGothic" charset="0"/>
                <a:cs typeface="Tahoma" charset="0"/>
              </a:rPr>
              <a:t>2</a:t>
            </a:r>
            <a:r>
              <a:rPr lang="en-US" sz="2800" dirty="0">
                <a:latin typeface="Tahoma" charset="0"/>
                <a:ea typeface="MS PGothic" charset="0"/>
                <a:cs typeface="Tahoma" charset="0"/>
              </a:rPr>
              <a:t>. </a:t>
            </a:r>
          </a:p>
          <a:p>
            <a:pPr marL="0" indent="0">
              <a:buNone/>
            </a:pPr>
            <a:r>
              <a:rPr lang="en-US" sz="2800" dirty="0" smtClean="0">
                <a:latin typeface="Tahoma" charset="0"/>
                <a:ea typeface="MS PGothic" charset="0"/>
                <a:cs typeface="Tahoma" charset="0"/>
              </a:rPr>
              <a:t>C. A </a:t>
            </a:r>
            <a:r>
              <a:rPr lang="en-US" sz="2800" dirty="0">
                <a:latin typeface="Tahoma" charset="0"/>
                <a:ea typeface="MS PGothic" charset="0"/>
                <a:cs typeface="Tahoma" charset="0"/>
              </a:rPr>
              <a:t>nonlinear relationship exists between O</a:t>
            </a:r>
            <a:r>
              <a:rPr lang="en-US" sz="2800" baseline="-25000" dirty="0">
                <a:latin typeface="Tahoma" charset="0"/>
                <a:ea typeface="MS PGothic" charset="0"/>
                <a:cs typeface="Tahoma" charset="0"/>
              </a:rPr>
              <a:t>2</a:t>
            </a:r>
            <a:r>
              <a:rPr lang="en-US" sz="2800" dirty="0">
                <a:latin typeface="Tahoma" charset="0"/>
                <a:ea typeface="MS PGothic" charset="0"/>
                <a:cs typeface="Tahoma" charset="0"/>
              </a:rPr>
              <a:t> saturation and PO</a:t>
            </a:r>
            <a:r>
              <a:rPr lang="en-US" sz="2800" baseline="-25000" dirty="0">
                <a:latin typeface="Tahoma" charset="0"/>
                <a:ea typeface="MS PGothic" charset="0"/>
                <a:cs typeface="Tahoma" charset="0"/>
              </a:rPr>
              <a:t>2</a:t>
            </a:r>
            <a:r>
              <a:rPr lang="en-US" sz="2800" dirty="0">
                <a:latin typeface="Tahoma" charset="0"/>
                <a:ea typeface="MS PGothic" charset="0"/>
                <a:cs typeface="Tahoma" charset="0"/>
              </a:rPr>
              <a:t>.</a:t>
            </a:r>
          </a:p>
          <a:p>
            <a:pPr marL="0" indent="0">
              <a:buNone/>
            </a:pPr>
            <a:r>
              <a:rPr lang="en-US" sz="2800" dirty="0" smtClean="0">
                <a:latin typeface="Tahoma" charset="0"/>
                <a:ea typeface="MS PGothic" charset="0"/>
                <a:cs typeface="Tahoma" charset="0"/>
              </a:rPr>
              <a:t>D. Both </a:t>
            </a:r>
            <a:r>
              <a:rPr lang="en-US" sz="2800" dirty="0">
                <a:latin typeface="Tahoma" charset="0"/>
                <a:ea typeface="MS PGothic" charset="0"/>
                <a:cs typeface="Tahoma" charset="0"/>
              </a:rPr>
              <a:t>A</a:t>
            </a:r>
            <a:r>
              <a:rPr lang="en-US" sz="2800" dirty="0" smtClean="0">
                <a:latin typeface="Tahoma" charset="0"/>
                <a:ea typeface="MS PGothic" charset="0"/>
                <a:cs typeface="Tahoma" charset="0"/>
              </a:rPr>
              <a:t> </a:t>
            </a:r>
            <a:r>
              <a:rPr lang="en-US" sz="2800" dirty="0">
                <a:latin typeface="Tahoma" charset="0"/>
                <a:ea typeface="MS PGothic" charset="0"/>
                <a:cs typeface="Tahoma" charset="0"/>
              </a:rPr>
              <a:t>and </a:t>
            </a:r>
            <a:r>
              <a:rPr lang="en-US" sz="2800" dirty="0" smtClean="0">
                <a:latin typeface="Tahoma" charset="0"/>
                <a:ea typeface="MS PGothic" charset="0"/>
                <a:cs typeface="Tahoma" charset="0"/>
              </a:rPr>
              <a:t>C.</a:t>
            </a:r>
            <a:endParaRPr lang="en-US" sz="2800" dirty="0">
              <a:latin typeface="Tahoma" charset="0"/>
              <a:ea typeface="MS PGothic" charset="0"/>
              <a:cs typeface="Tahoma" charset="0"/>
            </a:endParaRPr>
          </a:p>
        </p:txBody>
      </p:sp>
      <p:pic>
        <p:nvPicPr>
          <p:cNvPr id="203780" name="Picture 1" descr="figure_21_30_01.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64088" y="2057400"/>
            <a:ext cx="4227512"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1_3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494383"/>
            <a:ext cx="4718304" cy="6230112"/>
          </a:xfrm>
          <a:prstGeom prst="rect">
            <a:avLst/>
          </a:prstGeom>
        </p:spPr>
      </p:pic>
      <p:sp>
        <p:nvSpPr>
          <p:cNvPr id="3" name="Rectangle 2"/>
          <p:cNvSpPr/>
          <p:nvPr/>
        </p:nvSpPr>
        <p:spPr>
          <a:xfrm>
            <a:off x="5486400" y="1371600"/>
            <a:ext cx="3200400" cy="1938992"/>
          </a:xfrm>
          <a:prstGeom prst="rect">
            <a:avLst/>
          </a:prstGeom>
        </p:spPr>
        <p:txBody>
          <a:bodyPr wrap="square">
            <a:spAutoFit/>
          </a:bodyPr>
          <a:lstStyle/>
          <a:p>
            <a:r>
              <a:rPr lang="en-US" sz="2000" dirty="0">
                <a:cs typeface="Tahoma" charset="0"/>
              </a:rPr>
              <a:t>Respiratory systems of terrestrial vertebrates move oxygen-rich air into the lungs and carbon-dioxide-rich air out of the lungs</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81200"/>
            <a:ext cx="5856288" cy="4378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Line 7"/>
          <p:cNvSpPr>
            <a:spLocks noChangeShapeType="1"/>
          </p:cNvSpPr>
          <p:nvPr/>
        </p:nvSpPr>
        <p:spPr bwMode="auto">
          <a:xfrm flipH="1">
            <a:off x="4343400" y="4648200"/>
            <a:ext cx="20574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 name="Line 10"/>
          <p:cNvSpPr>
            <a:spLocks noChangeShapeType="1"/>
          </p:cNvSpPr>
          <p:nvPr/>
        </p:nvSpPr>
        <p:spPr bwMode="auto">
          <a:xfrm flipV="1">
            <a:off x="5289550" y="3376613"/>
            <a:ext cx="1187450" cy="29686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Rectangle 4"/>
          <p:cNvSpPr>
            <a:spLocks noGrp="1" noChangeArrowheads="1"/>
          </p:cNvSpPr>
          <p:nvPr>
            <p:ph type="title"/>
          </p:nvPr>
        </p:nvSpPr>
        <p:spPr/>
        <p:txBody>
          <a:bodyPr/>
          <a:lstStyle/>
          <a:p>
            <a:pPr eaLnBrk="1" hangingPunct="1"/>
            <a:r>
              <a:rPr lang="en-US" altLang="en-US" sz="3600" smtClean="0">
                <a:latin typeface="Comic Sans MS" panose="030F0702030302020204" pitchFamily="66" charset="0"/>
                <a:ea typeface="ＭＳ Ｐゴシック" panose="020B0600070205080204" pitchFamily="34" charset="-128"/>
              </a:rPr>
              <a:t>Respiratory Passages are lined with </a:t>
            </a:r>
            <a:r>
              <a:rPr lang="en-US" altLang="en-US" sz="3600" b="1" smtClean="0">
                <a:solidFill>
                  <a:srgbClr val="0070C0"/>
                </a:solidFill>
                <a:latin typeface="Comic Sans MS" panose="030F0702030302020204" pitchFamily="66" charset="0"/>
                <a:ea typeface="ＭＳ Ｐゴシック" panose="020B0600070205080204" pitchFamily="34" charset="-128"/>
              </a:rPr>
              <a:t>mucous membranes</a:t>
            </a:r>
            <a:r>
              <a:rPr lang="en-US" altLang="en-US" sz="3600" b="1" smtClean="0">
                <a:latin typeface="Comic Sans MS" panose="030F0702030302020204" pitchFamily="66" charset="0"/>
                <a:ea typeface="ＭＳ Ｐゴシック" panose="020B0600070205080204" pitchFamily="34" charset="-128"/>
              </a:rPr>
              <a:t> </a:t>
            </a:r>
            <a:r>
              <a:rPr lang="en-US" altLang="en-US" sz="3600" smtClean="0">
                <a:latin typeface="Comic Sans MS" panose="030F0702030302020204" pitchFamily="66" charset="0"/>
                <a:ea typeface="ＭＳ Ｐゴシック" panose="020B0600070205080204" pitchFamily="34" charset="-128"/>
              </a:rPr>
              <a:t>and</a:t>
            </a:r>
            <a:r>
              <a:rPr lang="en-US" altLang="en-US" sz="3600" b="1" smtClean="0">
                <a:latin typeface="Comic Sans MS" panose="030F0702030302020204" pitchFamily="66" charset="0"/>
                <a:ea typeface="ＭＳ Ｐゴシック" panose="020B0600070205080204" pitchFamily="34" charset="-128"/>
              </a:rPr>
              <a:t> </a:t>
            </a:r>
            <a:r>
              <a:rPr lang="en-US" altLang="en-US" sz="3600" b="1" smtClean="0">
                <a:solidFill>
                  <a:srgbClr val="0070C0"/>
                </a:solidFill>
                <a:latin typeface="Comic Sans MS" panose="030F0702030302020204" pitchFamily="66" charset="0"/>
                <a:ea typeface="ＭＳ Ｐゴシック" panose="020B0600070205080204" pitchFamily="34" charset="-128"/>
              </a:rPr>
              <a:t>cilia</a:t>
            </a:r>
            <a:endParaRPr lang="en-US" altLang="en-US" sz="3600" smtClean="0">
              <a:solidFill>
                <a:srgbClr val="0070C0"/>
              </a:solidFill>
              <a:latin typeface="Comic Sans MS" panose="030F0702030302020204" pitchFamily="66" charset="0"/>
              <a:ea typeface="ＭＳ Ｐゴシック" panose="020B0600070205080204" pitchFamily="34" charset="-128"/>
            </a:endParaRPr>
          </a:p>
        </p:txBody>
      </p:sp>
      <p:sp>
        <p:nvSpPr>
          <p:cNvPr id="12294" name="Line 5"/>
          <p:cNvSpPr>
            <a:spLocks noChangeShapeType="1"/>
          </p:cNvSpPr>
          <p:nvPr/>
        </p:nvSpPr>
        <p:spPr bwMode="auto">
          <a:xfrm flipV="1">
            <a:off x="5334000" y="3336925"/>
            <a:ext cx="121920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Text Box 6"/>
          <p:cNvSpPr txBox="1">
            <a:spLocks noChangeArrowheads="1"/>
          </p:cNvSpPr>
          <p:nvPr/>
        </p:nvSpPr>
        <p:spPr bwMode="auto">
          <a:xfrm>
            <a:off x="6513513" y="3124200"/>
            <a:ext cx="2097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FF9933"/>
                </a:solidFill>
                <a:latin typeface="Comic Sans MS" panose="030F0702030302020204" pitchFamily="66" charset="0"/>
              </a:rPr>
              <a:t>Ciliated Cells</a:t>
            </a:r>
          </a:p>
        </p:txBody>
      </p:sp>
      <p:sp>
        <p:nvSpPr>
          <p:cNvPr id="12296" name="Text Box 8"/>
          <p:cNvSpPr txBox="1">
            <a:spLocks noChangeArrowheads="1"/>
          </p:cNvSpPr>
          <p:nvPr/>
        </p:nvSpPr>
        <p:spPr bwMode="auto">
          <a:xfrm>
            <a:off x="6503988" y="4267200"/>
            <a:ext cx="269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990000"/>
                </a:solidFill>
                <a:latin typeface="Comic Sans MS" panose="030F0702030302020204" pitchFamily="66" charset="0"/>
              </a:rPr>
              <a:t>Mucus-Secreting</a:t>
            </a:r>
          </a:p>
          <a:p>
            <a:pPr eaLnBrk="1" hangingPunct="1">
              <a:spcBef>
                <a:spcPct val="0"/>
              </a:spcBef>
              <a:buFontTx/>
              <a:buNone/>
            </a:pPr>
            <a:r>
              <a:rPr lang="en-US" altLang="en-US" sz="2400" b="1">
                <a:solidFill>
                  <a:srgbClr val="990000"/>
                </a:solidFill>
                <a:latin typeface="Comic Sans MS" panose="030F0702030302020204" pitchFamily="66" charset="0"/>
              </a:rPr>
              <a:t>Cells</a:t>
            </a:r>
          </a:p>
        </p:txBody>
      </p:sp>
      <p:sp>
        <p:nvSpPr>
          <p:cNvPr id="12297" name="Line 9"/>
          <p:cNvSpPr>
            <a:spLocks noChangeShapeType="1"/>
          </p:cNvSpPr>
          <p:nvPr/>
        </p:nvSpPr>
        <p:spPr bwMode="auto">
          <a:xfrm flipH="1">
            <a:off x="11598275" y="-623888"/>
            <a:ext cx="1066800" cy="838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11"/>
          <p:cNvSpPr>
            <a:spLocks noChangeShapeType="1"/>
          </p:cNvSpPr>
          <p:nvPr/>
        </p:nvSpPr>
        <p:spPr bwMode="auto">
          <a:xfrm flipH="1">
            <a:off x="4359275" y="4632325"/>
            <a:ext cx="2057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a:spLocks noChangeArrowheads="1"/>
          </p:cNvSpPr>
          <p:nvPr/>
        </p:nvSpPr>
        <p:spPr bwMode="auto">
          <a:xfrm>
            <a:off x="1371600" y="1412876"/>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smtClean="0">
                <a:solidFill>
                  <a:srgbClr val="FF00FF"/>
                </a:solidFill>
                <a:latin typeface="Comic Sans MS" panose="030F0702030302020204" pitchFamily="66" charset="0"/>
              </a:rPr>
              <a:t>Ciliated cells and mucus cells are epithelial </a:t>
            </a:r>
            <a:r>
              <a:rPr lang="en-US" altLang="en-US" sz="2400" dirty="0">
                <a:solidFill>
                  <a:srgbClr val="FF00FF"/>
                </a:solidFill>
                <a:latin typeface="Comic Sans MS" panose="030F0702030302020204" pitchFamily="66" charset="0"/>
              </a:rPr>
              <a:t>cells !!</a:t>
            </a:r>
          </a:p>
        </p:txBody>
      </p:sp>
    </p:spTree>
    <p:extLst>
      <p:ext uri="{BB962C8B-B14F-4D97-AF65-F5344CB8AC3E}">
        <p14:creationId xmlns:p14="http://schemas.microsoft.com/office/powerpoint/2010/main" val="293396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SLIDEID" val="CD66FEB403864BE99C84D9FFD145892F"/>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SLIDEORDER" val="2"/>
  <p:tag name="SLIDEGUID" val="80E68F232AF04D84BE13D5C2A1F06F63"/>
  <p:tag name="QUESTIONALIAS" val="What is the O2 saturation of hemoglobin at a PO2 of 60mmHg?"/>
  <p:tag name="ANSWERSALIAS" val="~60%|smicln|~75%|smicln|~90%|smicln|~100%"/>
  <p:tag name="VALUES" val="No Value|smicln|No Value|smicln|No Value|smicln|No Value"/>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ANSWERTEXT" val="Enter answer text..."/>
  <p:tag name="TEXTLENGTH" val="20"/>
  <p:tag name="FONTSIZE" val="32"/>
  <p:tag name="BULLETTYPE" val="ppBulletArabicPeriod"/>
  <p:tag name="OLDNUMANSWERS" val="4"/>
</p:tagLst>
</file>

<file path=ppt/tags/tag4.xml><?xml version="1.0" encoding="utf-8"?>
<p:tagLst xmlns:a="http://schemas.openxmlformats.org/drawingml/2006/main" xmlns:r="http://schemas.openxmlformats.org/officeDocument/2006/relationships" xmlns:p="http://schemas.openxmlformats.org/presentationml/2006/main">
  <p:tag name="SLIDEGUID" val="CD66FEB403864BE99C84D9FFD145892F"/>
  <p:tag name="SLIDEID" val="CD66FEB403864BE99C84D9FFD145892F"/>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is the significance of the curve’s “s” shape?"/>
  <p:tag name="ANSWERSALIAS" val="Shows that there is inverse relationship between O2 saturation and PO2. |smicln|Shows that there is a linear relationship between O2 saturation and PO2. |smicln|Shows that there is not a linear relationship between O2 saturation and PO2.|smicln|1 and 3. "/>
  <p:tag name="VALUES" val="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ANSWERTEXT" val="Enter answer text..."/>
  <p:tag name="TEXTLENGTH" val="20"/>
  <p:tag name="FONTSIZE" val="32"/>
  <p:tag name="BULLETTYPE" val="ppBulletArabicPeriod"/>
  <p:tag name="OLDNUMANSWERS" val="4"/>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0E3C1B37D9BC47358C1019234300AE75&lt;/guid&gt;&#10;        &lt;description /&gt;&#10;        &lt;date&gt;11/19/2014 9:43: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3A079F286C4846AB91FAD272AC32D3&lt;/guid&gt;&#10;            &lt;repollguid&gt;0E7FD1D189DB4D94B1114BBE4BAADF6C&lt;/repollguid&gt;&#10;            &lt;sourceid&gt;32292B332E214052BEA49F97E164A3BD&lt;/sourceid&gt;&#10;            &lt;questiontext&gt;Which structure in the lung facilitates direct exchange of gases with the circulatory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0EB8D71BFB0461C8BB5055A32BC50AB&lt;/guid&gt;&#10;                    &lt;answertext&gt;Trachea&lt;/answertext&gt;&#10;                    &lt;valuetype&gt;0&lt;/valuetype&gt;&#10;                &lt;/answer&gt;&#10;                &lt;answer&gt;&#10;                    &lt;guid&gt;EDE5A145A5784D859BFBA6ACEB311036&lt;/guid&gt;&#10;                    &lt;answertext&gt;Bronchi&lt;/answertext&gt;&#10;                    &lt;valuetype&gt;0&lt;/valuetype&gt;&#10;                &lt;/answer&gt;&#10;                &lt;answer&gt;&#10;                    &lt;guid&gt;ECA6DECE258F4F4FB1DAF64935270C78&lt;/guid&gt;&#10;                    &lt;answertext&gt;Bronchiole&lt;/answertext&gt;&#10;                    &lt;valuetype&gt;0&lt;/valuetype&gt;&#10;                &lt;/answer&gt;&#10;                &lt;answer&gt;&#10;                    &lt;guid&gt;B13EA50AA5DC492BB2650E05FA4FAF95&lt;/guid&gt;&#10;                    &lt;answertext&gt;Alveoli&lt;/answertext&gt;&#10;                    &lt;valuetype&gt;0&lt;/valuetype&gt;&#10;                &lt;/answer&gt;&#10;                &lt;answer&gt;&#10;                    &lt;guid&gt;62ECC226F06842B5A6A9044570B260C0&lt;/guid&gt;&#10;                    &lt;answertext&gt;All of the above&lt;/answertext&gt;&#10;                    &lt;valuetype&gt;0&lt;/valuetype&gt;&#10;                &lt;/answer&gt;&#10;            &lt;/answers&gt;&#10;        &lt;/multichoice&gt;&#10;    &lt;/questions&gt;&#10;&lt;/questionlist&gt;"/>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1D9B6BEA0BC341AB8AE2C433006A4BE7&lt;/guid&gt;&#10;        &lt;description /&gt;&#10;        &lt;date&gt;11/19/2014 10:12: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A64DB06B6364295BFD9A93828700832&lt;/guid&gt;&#10;            &lt;repollguid&gt;0807451047174D99A792A55AE6127BB4&lt;/repollguid&gt;&#10;            &lt;sourceid&gt;932E1E8AC71347759816A4A8488B8D57&lt;/sourceid&gt;&#10;            &lt;questiontext&gt;Acclimation to high elevation involv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AD7E62F6734E4B35B65C10F0F1645C98&lt;/guid&gt;&#10;                    &lt;answertext&gt;Increased affinity of hemoglobin to oxygen.&lt;/answertext&gt;&#10;                    &lt;valuetype&gt;0&lt;/valuetype&gt;&#10;                &lt;/answer&gt;&#10;                &lt;answer&gt;&#10;                    &lt;guid&gt;224DEB0E1651472C904CFA3CA9AB9A9E&lt;/guid&gt;&#10;                    &lt;answertext&gt;Decreases in mitochondrial number.&lt;/answertext&gt;&#10;                    &lt;valuetype&gt;0&lt;/valuetype&gt;&#10;                &lt;/answer&gt;&#10;                &lt;answer&gt;&#10;                    &lt;guid&gt;CBC9753090CB45A792971EF30E818379&lt;/guid&gt;&#10;                    &lt;answertext&gt;DPG increases oxygen release to the tissues.&lt;/answertext&gt;&#10;                    &lt;valuetype&gt;0&lt;/valuetype&gt;&#10;                &lt;/answer&gt;&#10;                &lt;answer&gt;&#10;                    &lt;guid&gt;EA13745A7B49446BADF06DB0DF14F4C6&lt;/guid&gt;&#10;                    &lt;answertext&gt;Decreased red blood cell production&lt;/answertext&gt;&#10;                    &lt;valuetype&gt;0&lt;/valuetype&gt;&#10;                &lt;/answer&gt;&#10;                &lt;answer&gt;&#10;                    &lt;guid&gt;D9D23A25C5384F3AB7D3A26EA1EF47F7&lt;/guid&gt;&#10;                    &lt;answertext&gt;All of the above.&lt;/answertext&gt;&#10;                    &lt;valuetype&gt;0&lt;/valuetype&gt;&#10;                &lt;/answer&gt;&#10;            &lt;/answers&gt;&#10;        &lt;/multichoice&gt;&#10;    &lt;/questions&gt;&#10;&lt;/questionlist&gt;"/>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1785</Words>
  <Application>Microsoft Office PowerPoint</Application>
  <PresentationFormat>On-screen Show (4:3)</PresentationFormat>
  <Paragraphs>114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vt:lpstr>
      <vt:lpstr>ＭＳ Ｐゴシック</vt:lpstr>
      <vt:lpstr>ＭＳ Ｐゴシック</vt:lpstr>
      <vt:lpstr>Tahoma</vt:lpstr>
      <vt:lpstr>Wingdings</vt:lpstr>
      <vt:lpstr>Blank Presentation</vt:lpstr>
      <vt:lpstr>The respiratory system enables gas exchange in animals.</vt:lpstr>
      <vt:lpstr>21.12 Oxygen and carbon dioxide must get into and out of the circulatory system.</vt:lpstr>
      <vt:lpstr>21.13 Oxygen is transported while bound to hemoglobin.</vt:lpstr>
      <vt:lpstr>PowerPoint Presentation</vt:lpstr>
      <vt:lpstr>PowerPoint Presentation</vt:lpstr>
      <vt:lpstr>What is the O2 saturation of hemoglobin at a PO2 of 60mmHg?</vt:lpstr>
      <vt:lpstr>What is the significance of the curve’s “s” shape?</vt:lpstr>
      <vt:lpstr>PowerPoint Presentation</vt:lpstr>
      <vt:lpstr>Respiratory Passages are lined with mucous membranes and cilia</vt:lpstr>
      <vt:lpstr>PowerPoint Presentation</vt:lpstr>
      <vt:lpstr>Which structure in the lung facilitates direct exchange of gases with the circulatory system?</vt:lpstr>
      <vt:lpstr>  Muscles control the flow of air into and out of the lungs.</vt:lpstr>
      <vt:lpstr>Evolutionary adaptations maximize oxygen delivery.</vt:lpstr>
      <vt:lpstr>PowerPoint Presentation</vt:lpstr>
      <vt:lpstr>Which are the main muscles used in breathing</vt:lpstr>
      <vt:lpstr>Humans become acclimated to low-oxygen conditions.</vt:lpstr>
      <vt:lpstr>PowerPoint Presentation</vt:lpstr>
      <vt:lpstr>Which has the highest affinity for oxygen?</vt:lpstr>
      <vt:lpstr>PowerPoint Presentation</vt:lpstr>
      <vt:lpstr>Acclimation involves:</vt:lpstr>
    </vt:vector>
  </TitlesOfParts>
  <Company>Jennifer Lange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Lange</dc:creator>
  <cp:lastModifiedBy>Rebecca Merritt</cp:lastModifiedBy>
  <cp:revision>279</cp:revision>
  <dcterms:created xsi:type="dcterms:W3CDTF">2009-10-10T20:39:40Z</dcterms:created>
  <dcterms:modified xsi:type="dcterms:W3CDTF">2019-03-01T17:15:34Z</dcterms:modified>
</cp:coreProperties>
</file>