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9"/>
  </p:notesMasterIdLst>
  <p:sldIdLst>
    <p:sldId id="537" r:id="rId3"/>
    <p:sldId id="360" r:id="rId4"/>
    <p:sldId id="590" r:id="rId5"/>
    <p:sldId id="455" r:id="rId6"/>
    <p:sldId id="594" r:id="rId7"/>
    <p:sldId id="596" r:id="rId8"/>
    <p:sldId id="424" r:id="rId9"/>
    <p:sldId id="456" r:id="rId10"/>
    <p:sldId id="528" r:id="rId11"/>
    <p:sldId id="457" r:id="rId12"/>
    <p:sldId id="459" r:id="rId13"/>
    <p:sldId id="534" r:id="rId14"/>
    <p:sldId id="595" r:id="rId15"/>
    <p:sldId id="462" r:id="rId16"/>
    <p:sldId id="385" r:id="rId17"/>
    <p:sldId id="464" r:id="rId18"/>
    <p:sldId id="467" r:id="rId19"/>
    <p:sldId id="470" r:id="rId20"/>
    <p:sldId id="423" r:id="rId21"/>
    <p:sldId id="472" r:id="rId22"/>
    <p:sldId id="473" r:id="rId23"/>
    <p:sldId id="474" r:id="rId24"/>
    <p:sldId id="476" r:id="rId25"/>
    <p:sldId id="554" r:id="rId26"/>
    <p:sldId id="582" r:id="rId27"/>
    <p:sldId id="326" r:id="rId28"/>
  </p:sldIdLst>
  <p:sldSz cx="9144000" cy="6858000" type="screen4x3"/>
  <p:notesSz cx="6858000" cy="9144000"/>
  <p:custDataLst>
    <p:tags r:id="rId30"/>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ne Il Grande" initials="DIG" lastIdx="2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2443"/>
    <a:srgbClr val="6F3505"/>
    <a:srgbClr val="836349"/>
    <a:srgbClr val="FE9A98"/>
    <a:srgbClr val="FFFFCC"/>
    <a:srgbClr val="D80702"/>
    <a:srgbClr val="E80702"/>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86285" autoAdjust="0"/>
  </p:normalViewPr>
  <p:slideViewPr>
    <p:cSldViewPr>
      <p:cViewPr varScale="1">
        <p:scale>
          <a:sx n="63" d="100"/>
          <a:sy n="63" d="100"/>
        </p:scale>
        <p:origin x="954" y="72"/>
      </p:cViewPr>
      <p:guideLst>
        <p:guide orient="horz" pos="2160"/>
        <p:guide pos="2880"/>
      </p:guideLst>
    </p:cSldViewPr>
  </p:slideViewPr>
  <p:outlineViewPr>
    <p:cViewPr>
      <p:scale>
        <a:sx n="33" d="100"/>
        <a:sy n="33" d="100"/>
      </p:scale>
      <p:origin x="0" y="56560"/>
    </p:cViewPr>
  </p:outlineViewPr>
  <p:notesTextViewPr>
    <p:cViewPr>
      <p:scale>
        <a:sx n="100" d="100"/>
        <a:sy n="100" d="100"/>
      </p:scale>
      <p:origin x="0" y="0"/>
    </p:cViewPr>
  </p:notesTextViewPr>
  <p:sorterViewPr>
    <p:cViewPr>
      <p:scale>
        <a:sx n="1" d="1"/>
        <a:sy n="1" d="1"/>
      </p:scale>
      <p:origin x="0" y="0"/>
    </p:cViewPr>
  </p:sorterViewPr>
  <p:notesViewPr>
    <p:cSldViewPr>
      <p:cViewPr>
        <p:scale>
          <a:sx n="100" d="100"/>
          <a:sy n="100" d="100"/>
        </p:scale>
        <p:origin x="-1632" y="9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8D0626C3-BDE9-8642-A5DB-0C82D9895494}" type="datetimeFigureOut">
              <a:rPr lang="en-US"/>
              <a:pPr/>
              <a:t>1/22/2021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ABE7842A-4696-9E43-BF1A-9A7B43DE8E23}" type="slidenum">
              <a:rPr lang="en-US"/>
              <a:pPr/>
              <a:t>‹#›</a:t>
            </a:fld>
            <a:endParaRPr lang="en-US" dirty="0"/>
          </a:p>
        </p:txBody>
      </p:sp>
    </p:spTree>
    <p:extLst>
      <p:ext uri="{BB962C8B-B14F-4D97-AF65-F5344CB8AC3E}">
        <p14:creationId xmlns:p14="http://schemas.microsoft.com/office/powerpoint/2010/main" val="32337403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ytimes.com/2020/01/23/business/wuhan-coronavirus.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cbi.nlm.nih.gov/pmc/articles/PMC7165108/#bib12"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ncbi.nlm.nih.gov/pmc/articles/PMC7165108/#bib13"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5955"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69202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7331" name="Notes Placeholder 2"/>
          <p:cNvSpPr>
            <a:spLocks noGrp="1"/>
          </p:cNvSpPr>
          <p:nvPr>
            <p:ph type="body" idx="1"/>
          </p:nvPr>
        </p:nvSpPr>
        <p:spPr bwMode="auto">
          <a:xfrm>
            <a:off x="685800" y="4343400"/>
            <a:ext cx="5486400" cy="4495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spcBef>
                <a:spcPts val="0"/>
              </a:spcBef>
            </a:pPr>
            <a:r>
              <a:rPr lang="en-US" sz="1000" b="0" i="0" u="none" strike="noStrike" kern="1200" baseline="0" dirty="0">
                <a:solidFill>
                  <a:schemeClr val="tx1"/>
                </a:solidFill>
                <a:latin typeface="Arial"/>
                <a:cs typeface="Arial"/>
              </a:rPr>
              <a:t>Many diseases are caused by viruses. Some viral diseases have been responsible for worldwide epidemics, called pandemics. The influenza pandemic of 1918–1919 killed at least 20 million people, and possibly as many as 50 million. In the current HIV/AIDS pandemic, more than 75 million people have been infected and about 35 million people have died of AIDS. Worldwide, about 1.1 million people died of AIDS-related illnesses in 2015.</a:t>
            </a:r>
          </a:p>
          <a:p>
            <a:pPr>
              <a:spcBef>
                <a:spcPts val="0"/>
              </a:spcBef>
            </a:pPr>
            <a:r>
              <a:rPr lang="en-US" sz="1000" b="0" i="0" u="none" strike="noStrike" kern="1200" baseline="0" dirty="0">
                <a:solidFill>
                  <a:schemeClr val="tx1"/>
                </a:solidFill>
                <a:latin typeface="Arial"/>
                <a:cs typeface="Arial"/>
              </a:rPr>
              <a:t>Other viral diseases, such as the common cold, are not usually serious. </a:t>
            </a:r>
          </a:p>
          <a:p>
            <a:pPr>
              <a:spcBef>
                <a:spcPts val="0"/>
              </a:spcBef>
            </a:pPr>
            <a:r>
              <a:rPr lang="en-US" sz="1000" b="0" i="0" u="none" strike="noStrike" kern="1200" baseline="0" dirty="0">
                <a:solidFill>
                  <a:schemeClr val="tx1"/>
                </a:solidFill>
                <a:latin typeface="Arial"/>
                <a:cs typeface="Arial"/>
              </a:rPr>
              <a:t>Herpes is another common viral infection in humans, caused by two related viruses. Oral herpes is an infection near the mouth and can cause cold sores lasting two to three weeks. More than three-quarters of all adults in the United States are infected with the virus, with more than 50 million people experiencing outbreaks each year. </a:t>
            </a:r>
          </a:p>
          <a:p>
            <a:pPr>
              <a:spcBef>
                <a:spcPts val="0"/>
              </a:spcBef>
            </a:pPr>
            <a:r>
              <a:rPr lang="en-US" sz="1000" b="0" i="0" u="none" strike="noStrike" kern="1200" baseline="0" dirty="0">
                <a:solidFill>
                  <a:schemeClr val="tx1"/>
                </a:solidFill>
                <a:latin typeface="Arial"/>
                <a:cs typeface="Arial"/>
              </a:rPr>
              <a:t>Genital herpes, a sexually transmitted disease, affects about one in six people between the ages of 14 and 49 in the United States. The viruses causing herpes are present in and released from sores and spread by skin-to-skin contact, but an infected person can also pass on the virus even when she or he has no symptoms. Although a variety of treatments are available for both types of herpes, including antiviral drugs that can reduce the severity and duration of symptoms, there is currently no cure.</a:t>
            </a:r>
          </a:p>
          <a:p>
            <a:pPr>
              <a:spcBef>
                <a:spcPts val="0"/>
              </a:spcBef>
            </a:pPr>
            <a:r>
              <a:rPr lang="en-US" sz="1000" b="1" i="0" u="none" strike="noStrike" kern="1200" baseline="0" dirty="0">
                <a:solidFill>
                  <a:schemeClr val="tx1"/>
                </a:solidFill>
                <a:latin typeface="Arial"/>
                <a:cs typeface="Arial"/>
              </a:rPr>
              <a:t>DNA viruses </a:t>
            </a:r>
            <a:r>
              <a:rPr lang="en-US" sz="1000" b="0" i="0" u="none" strike="noStrike" kern="1200" baseline="0" dirty="0">
                <a:solidFill>
                  <a:schemeClr val="tx1"/>
                </a:solidFill>
                <a:latin typeface="Arial"/>
                <a:cs typeface="Arial"/>
              </a:rPr>
              <a:t>have base-pair sequences that are stable over time, because the enzymes that replicate the DNA check for errors and correct them during replication. From a health perspective, the fact that DNA viruses do not change rapidly makes it much easier to fight and treat diseases caused by these viruses, using vaccines. Vaccination against a DNA virus such as smallpox, for example, provides years of protection.</a:t>
            </a:r>
            <a:endParaRPr lang="en-US" sz="1000" b="1" i="0" u="none" strike="noStrike" kern="1200" baseline="0" dirty="0">
              <a:solidFill>
                <a:schemeClr val="tx1"/>
              </a:solidFill>
              <a:latin typeface="Arial"/>
              <a:cs typeface="Arial"/>
            </a:endParaRPr>
          </a:p>
          <a:p>
            <a:pPr>
              <a:spcBef>
                <a:spcPts val="0"/>
              </a:spcBef>
            </a:pPr>
            <a:r>
              <a:rPr lang="en-US" sz="1000" b="1" i="0" u="none" strike="noStrike" kern="1200" baseline="0" dirty="0">
                <a:solidFill>
                  <a:schemeClr val="tx1"/>
                </a:solidFill>
                <a:latin typeface="Arial"/>
                <a:cs typeface="Arial"/>
              </a:rPr>
              <a:t>RNA viruses,</a:t>
            </a:r>
            <a:r>
              <a:rPr lang="en-US" sz="1000" b="0" i="0" u="none" strike="noStrike" kern="1200" baseline="0" dirty="0">
                <a:solidFill>
                  <a:schemeClr val="tx1"/>
                </a:solidFill>
                <a:latin typeface="Arial"/>
                <a:cs typeface="Arial"/>
              </a:rPr>
              <a:t> by contrast, change quickly, because the enzymes that carry out RNA replication do not have error-checking mechanisms. Because the RNA-replicating enzymes make errors as they assemble new RNA molecules, RNA viruses are continuously mutating into new forms. The common influenza virus that causes outbreaks of flu every year, for example, is an RNA virus. Flu viruses mutate so fast that the virus changes from one flu season to the next, necessitating a different flu vaccine every year.</a:t>
            </a:r>
            <a:endParaRPr lang="en-US" sz="1000" dirty="0">
              <a:latin typeface="Arial"/>
              <a:cs typeface="Arial"/>
            </a:endParaRPr>
          </a:p>
        </p:txBody>
      </p:sp>
      <p:sp>
        <p:nvSpPr>
          <p:cNvPr id="22733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pPr algn="r"/>
            <a:fld id="{1560AE20-C6B2-AD45-947C-BE3AADEC9E95}" type="slidenum">
              <a:rPr lang="en-US"/>
              <a:pPr algn="r"/>
              <a:t>11</a:t>
            </a:fld>
            <a:endParaRPr lang="en-US" dirty="0"/>
          </a:p>
        </p:txBody>
      </p:sp>
    </p:spTree>
    <p:extLst>
      <p:ext uri="{BB962C8B-B14F-4D97-AF65-F5344CB8AC3E}">
        <p14:creationId xmlns:p14="http://schemas.microsoft.com/office/powerpoint/2010/main" val="1702486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spcBef>
                <a:spcPts val="0"/>
              </a:spcBef>
            </a:pPr>
            <a:r>
              <a:rPr lang="en-US" sz="1000" b="0" i="0" u="none" strike="noStrike" kern="1200" baseline="0" dirty="0">
                <a:solidFill>
                  <a:schemeClr val="tx1"/>
                </a:solidFill>
                <a:latin typeface="Arial"/>
                <a:ea typeface="ＭＳ Ｐゴシック" charset="0"/>
                <a:cs typeface="Arial"/>
              </a:rPr>
              <a:t>About every 50 years, a new variety of influenza causes a pandemic. The 20th century had three major influenza pandemics. In each case, a bird flu virus gained the ability to infect human cells by passing through pigs, and then the virus spread rapidly through the human population worldwide. </a:t>
            </a:r>
          </a:p>
          <a:p>
            <a:pPr>
              <a:spcBef>
                <a:spcPts val="0"/>
              </a:spcBef>
            </a:pPr>
            <a:r>
              <a:rPr lang="en-US" sz="1000" b="0" i="0" u="none" strike="noStrike" kern="1200" baseline="0" dirty="0">
                <a:solidFill>
                  <a:schemeClr val="tx1"/>
                </a:solidFill>
                <a:latin typeface="Arial"/>
                <a:ea typeface="ＭＳ Ｐゴシック" charset="0"/>
                <a:cs typeface="Arial"/>
              </a:rPr>
              <a:t>The most famous of these pandemics was that of 1918–1919, mentioned above (</a:t>
            </a:r>
            <a:r>
              <a:rPr lang="en-US" sz="1000" b="1" i="0" u="none" strike="noStrike" kern="1200" baseline="0" dirty="0">
                <a:solidFill>
                  <a:schemeClr val="tx1"/>
                </a:solidFill>
                <a:latin typeface="Arial"/>
                <a:ea typeface="ＭＳ Ｐゴシック" charset="0"/>
                <a:cs typeface="Arial"/>
              </a:rPr>
              <a:t>Figure 15-26</a:t>
            </a:r>
            <a:r>
              <a:rPr lang="en-US" sz="1000" b="0" i="0" u="none" strike="noStrike" kern="1200" baseline="0" dirty="0">
                <a:solidFill>
                  <a:schemeClr val="tx1"/>
                </a:solidFill>
                <a:latin typeface="Arial"/>
                <a:ea typeface="ＭＳ Ｐゴシック" charset="0"/>
                <a:cs typeface="Arial"/>
              </a:rPr>
              <a:t>). It was called the Spanish influenza, because it seemed to enter Europe through Spain, but it originated in Asia. The influenza pandemic of 1918–1919 killed at least 20 million people, and possibly as many as 50 million. </a:t>
            </a:r>
          </a:p>
          <a:p>
            <a:pPr>
              <a:spcBef>
                <a:spcPts val="0"/>
              </a:spcBef>
            </a:pPr>
            <a:r>
              <a:rPr lang="en-US" sz="1000" b="0" i="0" u="none" strike="noStrike" kern="1200" baseline="0" dirty="0">
                <a:solidFill>
                  <a:schemeClr val="tx1"/>
                </a:solidFill>
                <a:latin typeface="Arial"/>
                <a:ea typeface="ＭＳ Ｐゴシック" charset="0"/>
                <a:cs typeface="Arial"/>
              </a:rPr>
              <a:t>The Asian flu and Hong Kong flu pandemics also originated in Asia, as did smaller viral outbreaks, such as Korean flu (1947), swine fever (1976), and SARS (severe acute respiratory syndrome, 2002–2003), which did not become pandemics.</a:t>
            </a:r>
          </a:p>
        </p:txBody>
      </p:sp>
      <p:sp>
        <p:nvSpPr>
          <p:cNvPr id="4" name="Slide Number Placeholder 3"/>
          <p:cNvSpPr>
            <a:spLocks noGrp="1"/>
          </p:cNvSpPr>
          <p:nvPr>
            <p:ph type="sldNum" sz="quarter" idx="10"/>
          </p:nvPr>
        </p:nvSpPr>
        <p:spPr/>
        <p:txBody>
          <a:bodyPr/>
          <a:lstStyle/>
          <a:p>
            <a:fld id="{ABE7842A-4696-9E43-BF1A-9A7B43DE8E23}" type="slidenum">
              <a:rPr lang="en-US" smtClean="0"/>
              <a:pPr/>
              <a:t>12</a:t>
            </a:fld>
            <a:endParaRPr lang="en-US" dirty="0"/>
          </a:p>
        </p:txBody>
      </p:sp>
    </p:spTree>
    <p:extLst>
      <p:ext uri="{BB962C8B-B14F-4D97-AF65-F5344CB8AC3E}">
        <p14:creationId xmlns:p14="http://schemas.microsoft.com/office/powerpoint/2010/main" val="2058259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142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521014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a:extLst>
              <a:ext uri="{FF2B5EF4-FFF2-40B4-BE49-F238E27FC236}">
                <a16:creationId xmlns:a16="http://schemas.microsoft.com/office/drawing/2014/main" id="{1A8EB7EA-7AA4-C94C-BC70-39D6F5C762DF}"/>
              </a:ext>
            </a:extLst>
          </p:cNvPr>
          <p:cNvSpPr>
            <a:spLocks noGrp="1" noRot="1" noChangeAspect="1" noChangeArrowheads="1" noTextEdit="1"/>
          </p:cNvSpPr>
          <p:nvPr>
            <p:ph type="sldImg"/>
          </p:nvPr>
        </p:nvSpPr>
        <p:spPr>
          <a:ln/>
        </p:spPr>
      </p:sp>
      <p:sp>
        <p:nvSpPr>
          <p:cNvPr id="135170" name="Notes Placeholder 2">
            <a:extLst>
              <a:ext uri="{FF2B5EF4-FFF2-40B4-BE49-F238E27FC236}">
                <a16:creationId xmlns:a16="http://schemas.microsoft.com/office/drawing/2014/main" id="{7F3D0ABE-46ED-A74A-81F4-05EB0141DA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Ans: D</a:t>
            </a:r>
          </a:p>
        </p:txBody>
      </p:sp>
      <p:sp>
        <p:nvSpPr>
          <p:cNvPr id="135171" name="Slide Number Placeholder 3">
            <a:extLst>
              <a:ext uri="{FF2B5EF4-FFF2-40B4-BE49-F238E27FC236}">
                <a16:creationId xmlns:a16="http://schemas.microsoft.com/office/drawing/2014/main" id="{DB41E389-780E-8340-AE0B-1393BEFF15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19175C6-7B9E-174B-831A-3A4DF874EEB8}" type="slidenum">
              <a:rPr lang="en-US" altLang="en-US" smtClean="0"/>
              <a:pPr/>
              <a:t>15</a:t>
            </a:fld>
            <a:endParaRPr lang="en-US" altLang="en-US"/>
          </a:p>
        </p:txBody>
      </p:sp>
    </p:spTree>
    <p:extLst>
      <p:ext uri="{BB962C8B-B14F-4D97-AF65-F5344CB8AC3E}">
        <p14:creationId xmlns:p14="http://schemas.microsoft.com/office/powerpoint/2010/main" val="2140955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34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spcBef>
                <a:spcPts val="0"/>
              </a:spcBef>
            </a:pPr>
            <a:r>
              <a:rPr lang="en-US" sz="1000" b="0" i="0" u="none" strike="noStrike" kern="1200" baseline="0" dirty="0">
                <a:solidFill>
                  <a:schemeClr val="tx1"/>
                </a:solidFill>
                <a:latin typeface="Arial"/>
                <a:cs typeface="Arial"/>
              </a:rPr>
              <a:t>Viruses are nearly everywhere. Viruses infect animals and plants, and even infect bacteria. Most viruses infect just one species, or only a few closely related species, and enter only one kind of cell in that species.</a:t>
            </a:r>
          </a:p>
          <a:p>
            <a:pPr>
              <a:spcBef>
                <a:spcPts val="0"/>
              </a:spcBef>
            </a:pPr>
            <a:r>
              <a:rPr lang="en-US" sz="1000" b="0" i="0" u="none" strike="noStrike" kern="1200" baseline="0" dirty="0">
                <a:solidFill>
                  <a:schemeClr val="tx1"/>
                </a:solidFill>
                <a:latin typeface="Arial"/>
                <a:cs typeface="Arial"/>
              </a:rPr>
              <a:t>But some viruses can infect a wide range of hosts—the rabies virus, for example, can infect any mammal. Pet dogs and cats are routinely immunized against it, but wild mammals, such as bats, skunks, and raccoons, can get rabies. That is why, if you are bitten by one of those wild animals, your treatment includes rabies shots as a precaution.</a:t>
            </a:r>
          </a:p>
          <a:p>
            <a:pPr>
              <a:spcBef>
                <a:spcPts val="0"/>
              </a:spcBef>
            </a:pPr>
            <a:r>
              <a:rPr lang="en-US" sz="1000" b="0" i="0" u="none" strike="noStrike" kern="1200" baseline="0" dirty="0">
                <a:solidFill>
                  <a:schemeClr val="tx1"/>
                </a:solidFill>
                <a:latin typeface="Arial"/>
                <a:cs typeface="Arial"/>
              </a:rPr>
              <a:t>The glycoproteins on the surface of a virus determine which host species the virus can infect and which tissues of the host it can enter. Influenza A viruses (the ones that cause flu outbreaks every year), for example, have two types of glycoprotein that have different functions. One glycoprotein matches that of a host cell and allows the virus to enter the cell. The other glycoprotein allows virus particles to get back out of the cell—new virus particles that can infect other cells. </a:t>
            </a:r>
            <a:endParaRPr lang="en-US" sz="1000" dirty="0">
              <a:latin typeface="Arial"/>
              <a:cs typeface="Arial"/>
            </a:endParaRPr>
          </a:p>
        </p:txBody>
      </p:sp>
      <p:sp>
        <p:nvSpPr>
          <p:cNvPr id="23347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pPr algn="r"/>
            <a:fld id="{96EF0CD4-ABF2-E54D-950B-4148A0BF8B32}" type="slidenum">
              <a:rPr lang="en-US"/>
              <a:pPr algn="r"/>
              <a:t>16</a:t>
            </a:fld>
            <a:endParaRPr lang="en-US" dirty="0"/>
          </a:p>
        </p:txBody>
      </p:sp>
    </p:spTree>
    <p:extLst>
      <p:ext uri="{BB962C8B-B14F-4D97-AF65-F5344CB8AC3E}">
        <p14:creationId xmlns:p14="http://schemas.microsoft.com/office/powerpoint/2010/main" val="159023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65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spcBef>
                <a:spcPts val="0"/>
              </a:spcBef>
            </a:pPr>
            <a:r>
              <a:rPr lang="en-US" sz="1000" b="0" i="0" u="none" strike="noStrike" kern="1200" baseline="0" dirty="0">
                <a:solidFill>
                  <a:schemeClr val="tx1"/>
                </a:solidFill>
                <a:latin typeface="Arial"/>
                <a:cs typeface="Arial"/>
              </a:rPr>
              <a:t>Influenza A is an example of a virus that can move from one species to another, and as we noted, all influenza pandemics in the past century began when a bird flu virus infected humans.</a:t>
            </a:r>
          </a:p>
          <a:p>
            <a:pPr>
              <a:spcBef>
                <a:spcPts val="0"/>
              </a:spcBef>
            </a:pPr>
            <a:r>
              <a:rPr lang="en-US" sz="1000" b="0" i="0" u="none" strike="noStrike" kern="1200" baseline="0" dirty="0">
                <a:solidFill>
                  <a:schemeClr val="tx1"/>
                </a:solidFill>
                <a:latin typeface="Arial"/>
                <a:cs typeface="Arial"/>
              </a:rPr>
              <a:t>Here’s how “</a:t>
            </a:r>
            <a:r>
              <a:rPr lang="en-US" sz="1000" b="1" i="0" u="none" strike="noStrike" kern="1200" baseline="0" dirty="0">
                <a:solidFill>
                  <a:schemeClr val="tx1"/>
                </a:solidFill>
                <a:latin typeface="Arial"/>
                <a:cs typeface="Arial"/>
              </a:rPr>
              <a:t>species jumping</a:t>
            </a:r>
            <a:r>
              <a:rPr lang="en-US" sz="1000" b="0" i="0" u="none" strike="noStrike" kern="1200" baseline="0" dirty="0">
                <a:solidFill>
                  <a:schemeClr val="tx1"/>
                </a:solidFill>
                <a:latin typeface="Arial"/>
                <a:cs typeface="Arial"/>
              </a:rPr>
              <a:t>” can occur. Viruses that infect birds don’t bind well to glycoproteins in human cells, making it difficult for bird flu viruses to infect humans. However, the cells of pigs have glycoproteins that allow both human and bird flu viruses to bind to them.</a:t>
            </a:r>
          </a:p>
          <a:p>
            <a:pPr>
              <a:spcBef>
                <a:spcPts val="0"/>
              </a:spcBef>
            </a:pPr>
            <a:r>
              <a:rPr lang="en-US" sz="1000" b="0" i="0" u="none" strike="noStrike" kern="1200" baseline="0" dirty="0">
                <a:solidFill>
                  <a:schemeClr val="tx1"/>
                </a:solidFill>
                <a:latin typeface="Arial"/>
                <a:cs typeface="Arial"/>
              </a:rPr>
              <a:t>Thus, a pig cell can be infected by a human flu virus and a bird flu virus at the same time. But influenza viruses are not very careful when they incorporate newly synthesized RNA into new particles. If RNA strands from a human flu virus and a bird flu virus happen to be in a pig cell at the same time, some virus particles released from the cell might include RNA from both the bird and the human virus. These influenza viruses are a new strain, and they may be able to infect humans.</a:t>
            </a:r>
          </a:p>
          <a:p>
            <a:pPr>
              <a:spcBef>
                <a:spcPts val="0"/>
              </a:spcBef>
            </a:pPr>
            <a:r>
              <a:rPr lang="en-US" sz="1000" b="0" i="0" u="none" strike="noStrike" kern="1200" baseline="0" dirty="0">
                <a:solidFill>
                  <a:schemeClr val="tx1"/>
                </a:solidFill>
                <a:latin typeface="Arial"/>
                <a:cs typeface="Arial"/>
              </a:rPr>
              <a:t>Since 1997, one strain of bird flu has spread from Hong Kong through most of Asia and into Turkey, France, Germany, and England. This avian influenza virus can also infect humans, </a:t>
            </a:r>
            <a:r>
              <a:rPr lang="en-US" sz="1000" b="0" u="none" strike="noStrike" kern="1200" baseline="0" dirty="0">
                <a:solidFill>
                  <a:schemeClr val="tx1"/>
                </a:solidFill>
                <a:latin typeface="Arial"/>
                <a:cs typeface="Arial"/>
              </a:rPr>
              <a:t>not needing pigs as intermediary. </a:t>
            </a:r>
            <a:r>
              <a:rPr lang="en-US" sz="1000" b="0" i="0" u="none" strike="noStrike" kern="1200" baseline="0" dirty="0">
                <a:solidFill>
                  <a:schemeClr val="tx1"/>
                </a:solidFill>
                <a:latin typeface="Arial"/>
                <a:cs typeface="Arial"/>
              </a:rPr>
              <a:t>The virus readily infects birds, and tens of millions of chickens, turkeys, and ducks have been killed in attempts to eradicate the infection. Because the virus’s host-entry glycoproteins do not bind well to human cells, the virus </a:t>
            </a:r>
            <a:r>
              <a:rPr lang="en-US" sz="1000" b="0" u="none" strike="noStrike" kern="1200" baseline="0" dirty="0">
                <a:solidFill>
                  <a:schemeClr val="tx1"/>
                </a:solidFill>
                <a:latin typeface="Arial"/>
                <a:cs typeface="Arial"/>
              </a:rPr>
              <a:t>does not easily infect people</a:t>
            </a:r>
            <a:r>
              <a:rPr lang="en-US" sz="1000" b="0" i="1" u="none" strike="noStrike" kern="1200" baseline="0" dirty="0">
                <a:solidFill>
                  <a:schemeClr val="tx1"/>
                </a:solidFill>
                <a:latin typeface="Arial"/>
                <a:cs typeface="Arial"/>
              </a:rPr>
              <a:t> </a:t>
            </a:r>
            <a:r>
              <a:rPr lang="en-US" sz="1000" b="0" i="0" u="none" strike="noStrike" kern="1200" baseline="0" dirty="0">
                <a:solidFill>
                  <a:schemeClr val="tx1"/>
                </a:solidFill>
                <a:latin typeface="Arial"/>
                <a:cs typeface="Arial"/>
              </a:rPr>
              <a:t>and spread from human to human. </a:t>
            </a:r>
          </a:p>
          <a:p>
            <a:pPr>
              <a:spcBef>
                <a:spcPts val="0"/>
              </a:spcBef>
            </a:pPr>
            <a:r>
              <a:rPr lang="en-US" sz="1000" b="0" i="0" u="none" strike="noStrike" kern="1200" baseline="0" dirty="0">
                <a:solidFill>
                  <a:schemeClr val="tx1"/>
                </a:solidFill>
                <a:latin typeface="Arial"/>
                <a:cs typeface="Arial"/>
              </a:rPr>
              <a:t>So far, nearly all of the people infected by the avian influenza virus have gotten it through close contact with infected flocks of birds or by eating birds that died of the viral infection. Only a half-dozen cases are known in which the virus seems to have been transmitted from one person to another. However, avian flu can be</a:t>
            </a:r>
          </a:p>
          <a:p>
            <a:pPr>
              <a:spcBef>
                <a:spcPts val="0"/>
              </a:spcBef>
            </a:pPr>
            <a:r>
              <a:rPr lang="en-US" sz="1000" b="0" i="0" u="none" strike="noStrike" kern="1200" baseline="0" dirty="0">
                <a:solidFill>
                  <a:schemeClr val="tx1"/>
                </a:solidFill>
                <a:latin typeface="Arial"/>
                <a:cs typeface="Arial"/>
              </a:rPr>
              <a:t>deadly when it does infect humans—more than half of the 650 human cases reported as of 2014 have ended in death</a:t>
            </a:r>
            <a:r>
              <a:rPr lang="en-US" sz="1000" b="0" i="0" u="none" strike="noStrike" kern="1200" baseline="0" dirty="0" smtClean="0">
                <a:solidFill>
                  <a:schemeClr val="tx1"/>
                </a:solidFill>
                <a:latin typeface="Arial"/>
                <a:cs typeface="Arial"/>
              </a:rPr>
              <a:t>.</a:t>
            </a:r>
          </a:p>
          <a:p>
            <a:pPr>
              <a:spcBef>
                <a:spcPts val="0"/>
              </a:spcBef>
            </a:pPr>
            <a:endParaRPr lang="en-US" sz="1000" b="0" i="0" u="none" strike="noStrike" kern="1200" baseline="0" dirty="0" smtClean="0">
              <a:solidFill>
                <a:schemeClr val="tx1"/>
              </a:solidFill>
              <a:latin typeface="Arial"/>
              <a:cs typeface="Arial"/>
            </a:endParaRPr>
          </a:p>
          <a:p>
            <a:pPr>
              <a:spcBef>
                <a:spcPts val="0"/>
              </a:spcBef>
            </a:pPr>
            <a:r>
              <a:rPr lang="en-US" sz="1000" b="0" i="0" u="none" strike="noStrike" kern="1200" baseline="0" dirty="0" err="1" smtClean="0">
                <a:solidFill>
                  <a:schemeClr val="tx1"/>
                </a:solidFill>
                <a:latin typeface="Arial"/>
                <a:cs typeface="Arial"/>
              </a:rPr>
              <a:t>Covid</a:t>
            </a:r>
            <a:r>
              <a:rPr lang="en-US" sz="1000" b="0" i="0" u="none" strike="noStrike" kern="1200" baseline="0" dirty="0" smtClean="0">
                <a:solidFill>
                  <a:schemeClr val="tx1"/>
                </a:solidFill>
                <a:latin typeface="Arial"/>
                <a:cs typeface="Arial"/>
              </a:rPr>
              <a:t> 19 is believed to have originated in bats.  The WHO is sending a team to Wuhan to study exactly how this occurred.  Transmission of viruses from bats to humans is not new. </a:t>
            </a:r>
            <a:r>
              <a:rPr lang="en-US" sz="1200" b="0" i="0" kern="1200" dirty="0" smtClean="0">
                <a:solidFill>
                  <a:schemeClr val="tx1"/>
                </a:solidFill>
                <a:effectLst/>
                <a:latin typeface="+mn-lt"/>
                <a:ea typeface="ＭＳ Ｐゴシック" charset="0"/>
                <a:cs typeface="+mn-cs"/>
              </a:rPr>
              <a:t>A 2017 study of 12 333 bats from Latin America, Africa, and Asia found that almost 9% carried at least one of 91 distinct coronaviruses.</a:t>
            </a:r>
            <a:endParaRPr lang="en-US" sz="1000" b="0" i="0" u="none" strike="noStrike" kern="1200" baseline="0" dirty="0" smtClean="0">
              <a:solidFill>
                <a:schemeClr val="tx1"/>
              </a:solidFill>
              <a:latin typeface="Arial"/>
              <a:cs typeface="Arial"/>
            </a:endParaRPr>
          </a:p>
          <a:p>
            <a:pPr>
              <a:spcBef>
                <a:spcPts val="0"/>
              </a:spcBef>
            </a:pPr>
            <a:endParaRPr lang="en-US" sz="1000" b="0" i="0" u="none" strike="noStrike" kern="1200" baseline="0" dirty="0" smtClean="0">
              <a:solidFill>
                <a:schemeClr val="tx1"/>
              </a:solidFill>
              <a:latin typeface="Arial"/>
              <a:cs typeface="Arial"/>
            </a:endParaRPr>
          </a:p>
          <a:p>
            <a:pPr>
              <a:spcBef>
                <a:spcPts val="0"/>
              </a:spcBef>
            </a:pPr>
            <a:endParaRPr lang="en-US" sz="1000" dirty="0">
              <a:latin typeface="Arial"/>
              <a:cs typeface="Arial"/>
            </a:endParaRPr>
          </a:p>
        </p:txBody>
      </p:sp>
      <p:sp>
        <p:nvSpPr>
          <p:cNvPr id="2365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pPr algn="r"/>
            <a:fld id="{B341919C-5958-1842-9130-7392E52A053D}" type="slidenum">
              <a:rPr lang="en-US"/>
              <a:pPr algn="r"/>
              <a:t>17</a:t>
            </a:fld>
            <a:endParaRPr lang="en-US" dirty="0"/>
          </a:p>
        </p:txBody>
      </p:sp>
    </p:spTree>
    <p:extLst>
      <p:ext uri="{BB962C8B-B14F-4D97-AF65-F5344CB8AC3E}">
        <p14:creationId xmlns:p14="http://schemas.microsoft.com/office/powerpoint/2010/main" val="1061107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8595"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423724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 C</a:t>
            </a:r>
          </a:p>
        </p:txBody>
      </p:sp>
      <p:sp>
        <p:nvSpPr>
          <p:cNvPr id="4" name="Slide Number Placeholder 3"/>
          <p:cNvSpPr>
            <a:spLocks noGrp="1"/>
          </p:cNvSpPr>
          <p:nvPr>
            <p:ph type="sldNum" sz="quarter" idx="5"/>
          </p:nvPr>
        </p:nvSpPr>
        <p:spPr/>
        <p:txBody>
          <a:bodyPr/>
          <a:lstStyle/>
          <a:p>
            <a:fld id="{ABE7842A-4696-9E43-BF1A-9A7B43DE8E23}" type="slidenum">
              <a:rPr lang="en-US" smtClean="0"/>
              <a:pPr/>
              <a:t>19</a:t>
            </a:fld>
            <a:endParaRPr lang="en-US" dirty="0"/>
          </a:p>
        </p:txBody>
      </p:sp>
    </p:spTree>
    <p:extLst>
      <p:ext uri="{BB962C8B-B14F-4D97-AF65-F5344CB8AC3E}">
        <p14:creationId xmlns:p14="http://schemas.microsoft.com/office/powerpoint/2010/main" val="659920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96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000" dirty="0">
                <a:latin typeface="Arial"/>
                <a:cs typeface="Arial"/>
              </a:rPr>
              <a:t>New infectious diseases—some caused by bacteria and others by viruses—emerge quite frequently. </a:t>
            </a:r>
            <a:r>
              <a:rPr lang="en-US" sz="1000" kern="1200" dirty="0">
                <a:solidFill>
                  <a:schemeClr val="tx1"/>
                </a:solidFill>
                <a:effectLst/>
                <a:latin typeface="Arial"/>
                <a:cs typeface="Arial"/>
              </a:rPr>
              <a:t>Many diseases originate in an animal and subsequently acquire the ability to infect humans. There are enough of these new diseases to fill the monthly issues of the journal </a:t>
            </a:r>
            <a:r>
              <a:rPr lang="en-US" sz="1000" i="1" kern="1200" dirty="0">
                <a:solidFill>
                  <a:schemeClr val="tx1"/>
                </a:solidFill>
                <a:effectLst/>
                <a:latin typeface="Arial"/>
                <a:cs typeface="Arial"/>
              </a:rPr>
              <a:t>Emerging Infectious Diseases, </a:t>
            </a:r>
            <a:r>
              <a:rPr lang="en-US" sz="1000" kern="1200" dirty="0">
                <a:solidFill>
                  <a:schemeClr val="tx1"/>
                </a:solidFill>
                <a:effectLst/>
                <a:latin typeface="Arial"/>
                <a:cs typeface="Arial"/>
              </a:rPr>
              <a:t>which is published by the Centers for Disease Control and Prevention. Even so, </a:t>
            </a:r>
            <a:r>
              <a:rPr lang="en-US" sz="1000" b="1" kern="1200" dirty="0">
                <a:solidFill>
                  <a:schemeClr val="tx1"/>
                </a:solidFill>
                <a:effectLst/>
                <a:latin typeface="Arial"/>
                <a:cs typeface="Arial"/>
              </a:rPr>
              <a:t>acquired immunodeficiency syndrome (AIDS) </a:t>
            </a:r>
            <a:r>
              <a:rPr lang="en-US" sz="1000" kern="1200" dirty="0">
                <a:solidFill>
                  <a:schemeClr val="tx1"/>
                </a:solidFill>
                <a:effectLst/>
                <a:latin typeface="Arial"/>
                <a:cs typeface="Arial"/>
              </a:rPr>
              <a:t>stands out. AIDS is caused by the </a:t>
            </a:r>
            <a:r>
              <a:rPr lang="en-US" sz="1000" b="1" kern="1200" dirty="0">
                <a:solidFill>
                  <a:schemeClr val="tx1"/>
                </a:solidFill>
                <a:effectLst/>
                <a:latin typeface="Arial"/>
                <a:cs typeface="Arial"/>
              </a:rPr>
              <a:t>human immunodeficiency virus (HIV), </a:t>
            </a:r>
            <a:r>
              <a:rPr lang="en-US" sz="1000" kern="1200" dirty="0">
                <a:solidFill>
                  <a:schemeClr val="tx1"/>
                </a:solidFill>
                <a:effectLst/>
                <a:latin typeface="Arial"/>
                <a:cs typeface="Arial"/>
              </a:rPr>
              <a:t>which is derived from a strain of the simian immunodeficiency virus (SIV) that jumped from chimpanzees to humans in the early 1900s. HIV has the hallmark qualities that make viral diseases hard to control—plus an additional characteristic of its own. </a:t>
            </a:r>
            <a:endParaRPr lang="en-US" sz="1000" dirty="0">
              <a:latin typeface="Arial"/>
              <a:cs typeface="Arial"/>
            </a:endParaRPr>
          </a:p>
          <a:p>
            <a:pPr eaLnBrk="1" hangingPunct="1">
              <a:spcBef>
                <a:spcPct val="0"/>
              </a:spcBef>
            </a:pPr>
            <a:endParaRPr lang="en-US" sz="1000" dirty="0">
              <a:latin typeface="Arial"/>
              <a:cs typeface="Arial"/>
            </a:endParaRPr>
          </a:p>
        </p:txBody>
      </p:sp>
      <p:sp>
        <p:nvSpPr>
          <p:cNvPr id="2396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pPr algn="r"/>
            <a:fld id="{DFAB6C13-F8E2-AD41-9A03-8EA3F36E222A}" type="slidenum">
              <a:rPr lang="en-US"/>
              <a:pPr algn="r"/>
              <a:t>20</a:t>
            </a:fld>
            <a:endParaRPr lang="en-US" dirty="0"/>
          </a:p>
        </p:txBody>
      </p:sp>
    </p:spTree>
    <p:extLst>
      <p:ext uri="{BB962C8B-B14F-4D97-AF65-F5344CB8AC3E}">
        <p14:creationId xmlns:p14="http://schemas.microsoft.com/office/powerpoint/2010/main" val="338622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06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spcBef>
                <a:spcPts val="0"/>
              </a:spcBef>
            </a:pPr>
            <a:r>
              <a:rPr lang="en-US" sz="1000" b="1" i="0" u="none" strike="noStrike" kern="1200" baseline="0" dirty="0">
                <a:solidFill>
                  <a:schemeClr val="tx1"/>
                </a:solidFill>
                <a:latin typeface="Arial"/>
                <a:cs typeface="Arial"/>
              </a:rPr>
              <a:t>1. HIV mutates easily. </a:t>
            </a:r>
            <a:r>
              <a:rPr lang="en-US" sz="1000" b="0" i="0" u="none" strike="noStrike" kern="1200" baseline="0" dirty="0">
                <a:solidFill>
                  <a:schemeClr val="tx1"/>
                </a:solidFill>
                <a:latin typeface="Arial"/>
                <a:cs typeface="Arial"/>
              </a:rPr>
              <a:t>HIV is a </a:t>
            </a:r>
            <a:r>
              <a:rPr lang="en-US" sz="1000" b="1" i="0" u="none" strike="noStrike" kern="1200" baseline="0" dirty="0">
                <a:solidFill>
                  <a:schemeClr val="tx1"/>
                </a:solidFill>
                <a:latin typeface="Arial"/>
                <a:cs typeface="Arial"/>
              </a:rPr>
              <a:t>retrovirus, </a:t>
            </a:r>
            <a:r>
              <a:rPr lang="en-US" sz="1000" b="0" i="0" u="none" strike="noStrike" kern="1200" baseline="0" dirty="0">
                <a:solidFill>
                  <a:schemeClr val="tx1"/>
                </a:solidFill>
                <a:latin typeface="Arial"/>
                <a:cs typeface="Arial"/>
              </a:rPr>
              <a:t>an RNA-containing virus that also contains a viral protein called reverse transcriptase, an enzyme that uses a strand of viral RNA as a template to synthesize a single strand of DNA. That DNA strand, in turn, is used as a template to make a complementary strand of DNA, and the resulting double-stranded DNA is integrated into the host cell’s DNA. From here, the DNA is used by the host cell’s machinery to make more viral RNA.</a:t>
            </a:r>
          </a:p>
          <a:p>
            <a:pPr>
              <a:spcBef>
                <a:spcPts val="0"/>
              </a:spcBef>
            </a:pPr>
            <a:r>
              <a:rPr lang="en-US" sz="1000" b="0" i="0" u="none" strike="noStrike" kern="1200" baseline="0" dirty="0">
                <a:solidFill>
                  <a:schemeClr val="tx1"/>
                </a:solidFill>
                <a:latin typeface="Arial"/>
                <a:cs typeface="Arial"/>
              </a:rPr>
              <a:t>Reverse transcriptase is so error-prone, however, that virtually every copy of HIV in an infected individual’s body has a different mutation. </a:t>
            </a:r>
          </a:p>
          <a:p>
            <a:pPr>
              <a:spcBef>
                <a:spcPts val="0"/>
              </a:spcBef>
            </a:pPr>
            <a:r>
              <a:rPr lang="en-US" sz="1000" b="0" i="0" u="none" strike="noStrike" kern="1200" baseline="0" dirty="0">
                <a:solidFill>
                  <a:schemeClr val="tx1"/>
                </a:solidFill>
                <a:latin typeface="Arial"/>
                <a:cs typeface="Arial"/>
              </a:rPr>
              <a:t>This enormous genetic variation in the HIV particles circulating in an infected person’s body makes the infection hard to treat. Virus particles with different mutations can have different proteins on their surfaces, and these surface proteins change each time the virus replicates inside a host cell. Each new generation of HIV in the infected individual contains viruses with surface proteins that his or her immune system has never seen. Furthermore, some of the HIV mutations confer resistance to the drugs that are being used to treat the patient, and new drugs must be used.</a:t>
            </a:r>
            <a:endParaRPr lang="en-US" sz="1000" dirty="0">
              <a:latin typeface="Arial"/>
              <a:cs typeface="Arial"/>
            </a:endParaRPr>
          </a:p>
        </p:txBody>
      </p:sp>
      <p:sp>
        <p:nvSpPr>
          <p:cNvPr id="2406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pPr algn="r"/>
            <a:fld id="{568EDB86-DA08-3243-AAC7-769A91136A9C}" type="slidenum">
              <a:rPr lang="en-US"/>
              <a:pPr algn="r"/>
              <a:t>21</a:t>
            </a:fld>
            <a:endParaRPr lang="en-US" dirty="0"/>
          </a:p>
        </p:txBody>
      </p:sp>
    </p:spTree>
    <p:extLst>
      <p:ext uri="{BB962C8B-B14F-4D97-AF65-F5344CB8AC3E}">
        <p14:creationId xmlns:p14="http://schemas.microsoft.com/office/powerpoint/2010/main" val="668073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19C47238-FED7-3D47-B412-4B3209EA6035}"/>
              </a:ext>
            </a:extLst>
          </p:cNvPr>
          <p:cNvSpPr>
            <a:spLocks noGrp="1" noRot="1" noChangeAspect="1" noChangeArrowheads="1" noTextEdit="1"/>
          </p:cNvSpPr>
          <p:nvPr>
            <p:ph type="sldImg"/>
          </p:nvPr>
        </p:nvSpPr>
        <p:spPr>
          <a:ln/>
        </p:spPr>
      </p:sp>
      <p:sp>
        <p:nvSpPr>
          <p:cNvPr id="35842" name="Rectangle 3">
            <a:extLst>
              <a:ext uri="{FF2B5EF4-FFF2-40B4-BE49-F238E27FC236}">
                <a16:creationId xmlns:a16="http://schemas.microsoft.com/office/drawing/2014/main" id="{ACC0E06A-6526-F04A-A246-249365ED67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t>According to Guan Yi, a virologist based in Hong Kong, the trajectory of the Wuhan virus parallels the early spread of SARS, the virus that spread to 29 countries, sickened thousands and killed 774 people in 2002 and 2003. The Chinese authorities on Thursday Jan 23morning closed off Wuhan — </a:t>
            </a:r>
            <a:r>
              <a:rPr lang="en-US" altLang="en-US" dirty="0">
                <a:hlinkClick r:id="rId3"/>
              </a:rPr>
              <a:t>a major port city of more than 11 million people</a:t>
            </a:r>
            <a:r>
              <a:rPr lang="en-US" altLang="en-US" dirty="0"/>
              <a:t> and the center of a respiratory virus that has spread </a:t>
            </a:r>
            <a:r>
              <a:rPr lang="en-US" altLang="en-US" dirty="0" smtClean="0"/>
              <a:t>al</a:t>
            </a:r>
            <a:r>
              <a:rPr lang="en-US" altLang="en-US" baseline="0" dirty="0" smtClean="0"/>
              <a:t>l the way </a:t>
            </a:r>
            <a:r>
              <a:rPr lang="en-US" altLang="en-US" dirty="0" smtClean="0"/>
              <a:t>around </a:t>
            </a:r>
            <a:r>
              <a:rPr lang="en-US" altLang="en-US" dirty="0"/>
              <a:t>the world — by canceling flights and trains leaving the city, and suspending buses, subways and ferries within it. </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Since</a:t>
            </a:r>
            <a:r>
              <a:rPr lang="en-US" altLang="en-US" baseline="0" dirty="0" smtClean="0"/>
              <a:t> then, the covid-19 virus has</a:t>
            </a: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The Asian flu and Hong Kong flu pandemics also originated in Asia, as have smaller viral outbreaks, such as Korean flu (1947), swine fever (1976), and the SARS virus (2002</a:t>
            </a:r>
            <a:r>
              <a:rPr lang="en-US" altLang="en-US" dirty="0">
                <a:sym typeface="Symbol" pitchFamily="2" charset="2"/>
              </a:rPr>
              <a:t></a:t>
            </a:r>
            <a:r>
              <a:rPr lang="en-US" altLang="en-US" dirty="0"/>
              <a:t>2003), which did not become pandemics. </a:t>
            </a:r>
          </a:p>
          <a:p>
            <a:pPr eaLnBrk="1" hangingPunct="1">
              <a:spcBef>
                <a:spcPct val="0"/>
              </a:spcBef>
            </a:pPr>
            <a:r>
              <a:rPr lang="en-US" altLang="en-US" dirty="0"/>
              <a:t>Swine flu: 2009, MERS (middle eastern resp. syndrome) 2012 first in Saudi </a:t>
            </a:r>
            <a:r>
              <a:rPr lang="en-US" altLang="en-US" dirty="0" err="1"/>
              <a:t>arabia</a:t>
            </a:r>
            <a:endParaRPr lang="en-US" altLang="en-US" dirty="0"/>
          </a:p>
          <a:p>
            <a:pPr eaLnBrk="1" hangingPunct="1">
              <a:spcBef>
                <a:spcPct val="0"/>
              </a:spcBef>
            </a:pPr>
            <a:endParaRPr lang="en-US" altLang="en-US" dirty="0"/>
          </a:p>
          <a:p>
            <a:pPr eaLnBrk="1" hangingPunct="1">
              <a:spcBef>
                <a:spcPct val="0"/>
              </a:spcBef>
            </a:pPr>
            <a:r>
              <a:rPr lang="en-US" altLang="en-US" b="1" dirty="0"/>
              <a:t>Figure 13-25 part 2 Viral outbreaks can threaten large populations. </a:t>
            </a:r>
            <a:r>
              <a:rPr lang="en-US" altLang="en-US" dirty="0"/>
              <a:t>In 2002</a:t>
            </a:r>
            <a:r>
              <a:rPr lang="en-US" altLang="en-US" dirty="0">
                <a:sym typeface="Symbol" pitchFamily="2" charset="2"/>
              </a:rPr>
              <a:t></a:t>
            </a:r>
            <a:r>
              <a:rPr lang="en-US" altLang="en-US" dirty="0"/>
              <a:t>2003, the virus that causes severe acute respiratory syndrome (SARS) infected several thousand people around the world.</a:t>
            </a:r>
            <a:endParaRPr lang="en-US" altLang="en-US" b="1" dirty="0"/>
          </a:p>
          <a:p>
            <a:pPr eaLnBrk="1" hangingPunct="1">
              <a:spcBef>
                <a:spcPct val="0"/>
              </a:spcBef>
            </a:pPr>
            <a:endParaRPr lang="en-US" altLang="en-US" dirty="0"/>
          </a:p>
        </p:txBody>
      </p:sp>
    </p:spTree>
    <p:extLst>
      <p:ext uri="{BB962C8B-B14F-4D97-AF65-F5344CB8AC3E}">
        <p14:creationId xmlns:p14="http://schemas.microsoft.com/office/powerpoint/2010/main" val="3893785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16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spcBef>
                <a:spcPts val="0"/>
              </a:spcBef>
            </a:pPr>
            <a:r>
              <a:rPr lang="en-US" sz="1000" b="1" i="0" u="none" strike="noStrike" kern="1200" baseline="0" dirty="0">
                <a:solidFill>
                  <a:schemeClr val="tx1"/>
                </a:solidFill>
                <a:latin typeface="Arial"/>
                <a:cs typeface="Arial"/>
              </a:rPr>
              <a:t>2. HIV attacks white blood cells. </a:t>
            </a:r>
            <a:r>
              <a:rPr lang="en-US" sz="1000" b="0" i="0" u="none" strike="noStrike" kern="1200" baseline="0" dirty="0">
                <a:solidFill>
                  <a:schemeClr val="tx1"/>
                </a:solidFill>
                <a:latin typeface="Arial"/>
                <a:cs typeface="Arial"/>
              </a:rPr>
              <a:t>All of those problems would apply to any disease caused by a retrovirus but HIV offers an additional challenge: it targets cells in the host’s immune system, especially white blood cells, and particularly those that search for and attack invading bacteria or viruses. </a:t>
            </a:r>
          </a:p>
          <a:p>
            <a:pPr>
              <a:spcBef>
                <a:spcPts val="0"/>
              </a:spcBef>
            </a:pPr>
            <a:r>
              <a:rPr lang="en-US" sz="1000" b="0" i="0" u="none" strike="noStrike" kern="1200" baseline="0" dirty="0">
                <a:solidFill>
                  <a:schemeClr val="tx1"/>
                </a:solidFill>
                <a:latin typeface="Arial"/>
                <a:cs typeface="Arial"/>
              </a:rPr>
              <a:t>During the incubation period, which can last for many years, HIV infects white blood cells. New ones are produced to replace those killed by the virus so that the infected person has virtually no symptoms. Nonetheless, HIV is present in the individual’s body fluids during the incubation period and can be transmitted to other individuals. HIV testing is used to detect infections during this stage.</a:t>
            </a:r>
          </a:p>
          <a:p>
            <a:pPr>
              <a:spcBef>
                <a:spcPts val="0"/>
              </a:spcBef>
            </a:pPr>
            <a:r>
              <a:rPr lang="en-US" sz="1000" b="0" i="0" u="none" strike="noStrike" kern="1200" baseline="0" dirty="0">
                <a:solidFill>
                  <a:schemeClr val="tx1"/>
                </a:solidFill>
                <a:latin typeface="Arial"/>
                <a:cs typeface="Arial"/>
              </a:rPr>
              <a:t>Each time HIV infects another white blood cell, the reverse transcriptase makes errors in transcribing the RNA to DNA, and eventually one of the mutations allows the virus to bind to the glycoprotein on the surface of a specialized type of white blood cell—a bacteria- and </a:t>
            </a:r>
          </a:p>
          <a:p>
            <a:pPr>
              <a:spcBef>
                <a:spcPts val="0"/>
              </a:spcBef>
            </a:pPr>
            <a:r>
              <a:rPr lang="en-US" sz="1000" b="0" i="0" u="none" strike="noStrike" kern="1200" baseline="0" dirty="0">
                <a:solidFill>
                  <a:schemeClr val="tx1"/>
                </a:solidFill>
                <a:latin typeface="Arial"/>
                <a:cs typeface="Arial"/>
              </a:rPr>
              <a:t>virus-hunting—white blood cell that is critically important in identifying disease-causing threats. </a:t>
            </a:r>
          </a:p>
          <a:p>
            <a:pPr>
              <a:spcBef>
                <a:spcPts val="0"/>
              </a:spcBef>
            </a:pPr>
            <a:r>
              <a:rPr lang="en-US" sz="1000" b="0" i="0" u="none" strike="noStrike" kern="1200" baseline="0" dirty="0">
                <a:solidFill>
                  <a:schemeClr val="tx1"/>
                </a:solidFill>
                <a:latin typeface="Arial"/>
                <a:cs typeface="Arial"/>
              </a:rPr>
              <a:t>A suitable mutation may occur in a couple of years, though more often it takes about 10 years or longer. But when it does happen, it signals a new stage in the HIV infection: the development of AIDS.</a:t>
            </a:r>
          </a:p>
          <a:p>
            <a:pPr>
              <a:spcBef>
                <a:spcPts val="0"/>
              </a:spcBef>
            </a:pPr>
            <a:r>
              <a:rPr lang="en-US" sz="1000" b="1" i="0" u="none" strike="noStrike" kern="1200" baseline="0" dirty="0">
                <a:solidFill>
                  <a:schemeClr val="tx1"/>
                </a:solidFill>
                <a:latin typeface="Arial"/>
                <a:cs typeface="Arial"/>
              </a:rPr>
              <a:t>3. The immune system collapses. </a:t>
            </a:r>
          </a:p>
          <a:p>
            <a:pPr>
              <a:spcBef>
                <a:spcPts val="0"/>
              </a:spcBef>
            </a:pPr>
            <a:r>
              <a:rPr lang="en-US" sz="1000" b="0" i="0" u="none" strike="noStrike" kern="1200" baseline="0" dirty="0">
                <a:solidFill>
                  <a:schemeClr val="tx1"/>
                </a:solidFill>
                <a:latin typeface="Arial"/>
                <a:cs typeface="Arial"/>
              </a:rPr>
              <a:t>Normally, white blood cells all work together to identify and destroy cells that have been infected by a virus. When HIV begins to kill the cells that hunt for viruses and bacteria, the immune system begins to fail—it can no longer respond to HIV, or to any other infectious agent. Patients with AIDS develop multiple infections, bacterial and viral, as well as cancers, because they have lost the immune system cells that would normally have marked infected and cancerous cells for destruction. </a:t>
            </a:r>
            <a:endParaRPr lang="en-US" sz="1000" dirty="0">
              <a:latin typeface="Arial"/>
              <a:cs typeface="Arial"/>
            </a:endParaRPr>
          </a:p>
        </p:txBody>
      </p:sp>
      <p:sp>
        <p:nvSpPr>
          <p:cNvPr id="2416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pPr algn="r"/>
            <a:fld id="{F1DC1640-FA6C-6D4D-8E4E-BFACAC298C73}" type="slidenum">
              <a:rPr lang="en-US"/>
              <a:pPr algn="r"/>
              <a:t>22</a:t>
            </a:fld>
            <a:endParaRPr lang="en-US" dirty="0"/>
          </a:p>
        </p:txBody>
      </p:sp>
    </p:spTree>
    <p:extLst>
      <p:ext uri="{BB962C8B-B14F-4D97-AF65-F5344CB8AC3E}">
        <p14:creationId xmlns:p14="http://schemas.microsoft.com/office/powerpoint/2010/main" val="923377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3715"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710571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BC2A48B0-1F9C-6D4B-B8AB-55399D401B91}"/>
              </a:ext>
            </a:extLst>
          </p:cNvPr>
          <p:cNvSpPr>
            <a:spLocks noGrp="1" noRot="1" noChangeAspect="1" noChangeArrowheads="1" noTextEdit="1"/>
          </p:cNvSpPr>
          <p:nvPr>
            <p:ph type="sldImg"/>
          </p:nvPr>
        </p:nvSpPr>
        <p:spPr>
          <a:ln/>
        </p:spPr>
      </p:sp>
      <p:sp>
        <p:nvSpPr>
          <p:cNvPr id="84994" name="Notes Placeholder 2">
            <a:extLst>
              <a:ext uri="{FF2B5EF4-FFF2-40B4-BE49-F238E27FC236}">
                <a16:creationId xmlns:a16="http://schemas.microsoft.com/office/drawing/2014/main" id="{CCAC9117-AC7D-184A-AE29-F01FDC059A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Ans D. All retroviruses are RNA viruses</a:t>
            </a:r>
          </a:p>
        </p:txBody>
      </p:sp>
      <p:sp>
        <p:nvSpPr>
          <p:cNvPr id="84995" name="Slide Number Placeholder 3">
            <a:extLst>
              <a:ext uri="{FF2B5EF4-FFF2-40B4-BE49-F238E27FC236}">
                <a16:creationId xmlns:a16="http://schemas.microsoft.com/office/drawing/2014/main" id="{5BA1EB49-6CDD-1745-B384-B8BEDD6B133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9DB50E6-18E9-9A48-BB3C-07C32766F02A}" type="slidenum">
              <a:rPr lang="en-US" altLang="en-US" smtClean="0"/>
              <a:pPr/>
              <a:t>24</a:t>
            </a:fld>
            <a:endParaRPr lang="en-US" altLang="en-US"/>
          </a:p>
        </p:txBody>
      </p:sp>
    </p:spTree>
    <p:extLst>
      <p:ext uri="{BB962C8B-B14F-4D97-AF65-F5344CB8AC3E}">
        <p14:creationId xmlns:p14="http://schemas.microsoft.com/office/powerpoint/2010/main" val="3848524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a:extLst>
              <a:ext uri="{FF2B5EF4-FFF2-40B4-BE49-F238E27FC236}">
                <a16:creationId xmlns:a16="http://schemas.microsoft.com/office/drawing/2014/main" id="{94A5317A-D4A4-9D46-A988-8E7BB6FCB55F}"/>
              </a:ext>
            </a:extLst>
          </p:cNvPr>
          <p:cNvSpPr>
            <a:spLocks noGrp="1" noRot="1" noChangeAspect="1" noChangeArrowheads="1" noTextEdit="1"/>
          </p:cNvSpPr>
          <p:nvPr>
            <p:ph type="sldImg"/>
          </p:nvPr>
        </p:nvSpPr>
        <p:spPr>
          <a:ln/>
        </p:spPr>
      </p:sp>
      <p:sp>
        <p:nvSpPr>
          <p:cNvPr id="119810" name="Notes Placeholder 2">
            <a:extLst>
              <a:ext uri="{FF2B5EF4-FFF2-40B4-BE49-F238E27FC236}">
                <a16:creationId xmlns:a16="http://schemas.microsoft.com/office/drawing/2014/main" id="{177C668D-3F63-E548-8EE2-F7D76F2BD4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altLang="en-US" dirty="0"/>
              <a:t>Inactivated viruses cannot replicate in our cells</a:t>
            </a:r>
          </a:p>
          <a:p>
            <a:r>
              <a:rPr lang="en-US" altLang="en-US" dirty="0"/>
              <a:t>Slight chance that Weakened viruses can mutate and change into a strain that can replicate in our cells</a:t>
            </a:r>
          </a:p>
          <a:p>
            <a:r>
              <a:rPr lang="en-US" altLang="en-US" dirty="0"/>
              <a:t>Subunit: has only a part of the pathogen (for example: some proteins)</a:t>
            </a:r>
          </a:p>
          <a:p>
            <a:r>
              <a:rPr lang="en-US" altLang="en-US" dirty="0"/>
              <a:t>Synthetic DNA or </a:t>
            </a:r>
            <a:r>
              <a:rPr lang="en-US" altLang="en-US" dirty="0" err="1"/>
              <a:t>Rna</a:t>
            </a:r>
            <a:r>
              <a:rPr lang="en-US" altLang="en-US" dirty="0"/>
              <a:t>: the body then can make the pathogenic proteins which will stimulate our immune system to make antibodies</a:t>
            </a:r>
          </a:p>
        </p:txBody>
      </p:sp>
      <p:sp>
        <p:nvSpPr>
          <p:cNvPr id="119811" name="Slide Number Placeholder 3">
            <a:extLst>
              <a:ext uri="{FF2B5EF4-FFF2-40B4-BE49-F238E27FC236}">
                <a16:creationId xmlns:a16="http://schemas.microsoft.com/office/drawing/2014/main" id="{574FD557-A07E-0D49-9D01-E8F3DD0B342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B93A481-567D-7B42-9CC8-4C3ED5D00E56}" type="slidenum">
              <a:rPr lang="en-US" altLang="en-US" smtClean="0"/>
              <a:pPr/>
              <a:t>25</a:t>
            </a:fld>
            <a:endParaRPr lang="en-US" altLang="en-US"/>
          </a:p>
        </p:txBody>
      </p:sp>
    </p:spTree>
    <p:extLst>
      <p:ext uri="{BB962C8B-B14F-4D97-AF65-F5344CB8AC3E}">
        <p14:creationId xmlns:p14="http://schemas.microsoft.com/office/powerpoint/2010/main" val="1143755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a:extLst>
              <a:ext uri="{FF2B5EF4-FFF2-40B4-BE49-F238E27FC236}">
                <a16:creationId xmlns:a16="http://schemas.microsoft.com/office/drawing/2014/main" id="{9455686E-A90B-7647-9131-5946B66A74BF}"/>
              </a:ext>
            </a:extLst>
          </p:cNvPr>
          <p:cNvSpPr>
            <a:spLocks noGrp="1" noRot="1" noChangeAspect="1" noChangeArrowheads="1" noTextEdit="1"/>
          </p:cNvSpPr>
          <p:nvPr>
            <p:ph type="sldImg"/>
          </p:nvPr>
        </p:nvSpPr>
        <p:spPr>
          <a:ln/>
        </p:spPr>
      </p:sp>
      <p:sp>
        <p:nvSpPr>
          <p:cNvPr id="130050" name="Notes Placeholder 2">
            <a:extLst>
              <a:ext uri="{FF2B5EF4-FFF2-40B4-BE49-F238E27FC236}">
                <a16:creationId xmlns:a16="http://schemas.microsoft.com/office/drawing/2014/main" id="{8D23FF32-43A3-FC43-9A15-25750A3F3E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30051" name="Slide Number Placeholder 3">
            <a:extLst>
              <a:ext uri="{FF2B5EF4-FFF2-40B4-BE49-F238E27FC236}">
                <a16:creationId xmlns:a16="http://schemas.microsoft.com/office/drawing/2014/main" id="{50BC6F29-7C5E-C743-9A06-0E49C3E1FA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0FC8A98-B7E1-A343-811B-A8AA6F8B3976}" type="slidenum">
              <a:rPr lang="en-US" altLang="en-US" smtClean="0"/>
              <a:pPr/>
              <a:t>26</a:t>
            </a:fld>
            <a:endParaRPr lang="en-US" altLang="en-US"/>
          </a:p>
        </p:txBody>
      </p:sp>
    </p:spTree>
    <p:extLst>
      <p:ext uri="{BB962C8B-B14F-4D97-AF65-F5344CB8AC3E}">
        <p14:creationId xmlns:p14="http://schemas.microsoft.com/office/powerpoint/2010/main" val="3858574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7846DAC3-62A0-F441-8994-9E3F62EF6547}"/>
              </a:ext>
            </a:extLst>
          </p:cNvPr>
          <p:cNvSpPr>
            <a:spLocks noGrp="1" noRot="1" noChangeAspect="1" noChangeArrowheads="1" noTextEdit="1"/>
          </p:cNvSpPr>
          <p:nvPr>
            <p:ph type="sldImg"/>
          </p:nvPr>
        </p:nvSpPr>
        <p:spPr>
          <a:ln/>
        </p:spPr>
      </p:sp>
      <p:sp>
        <p:nvSpPr>
          <p:cNvPr id="37890" name="Notes Placeholder 2">
            <a:extLst>
              <a:ext uri="{FF2B5EF4-FFF2-40B4-BE49-F238E27FC236}">
                <a16:creationId xmlns:a16="http://schemas.microsoft.com/office/drawing/2014/main" id="{09D553DA-C4A1-4047-A235-04B953B919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7891" name="Slide Number Placeholder 3">
            <a:extLst>
              <a:ext uri="{FF2B5EF4-FFF2-40B4-BE49-F238E27FC236}">
                <a16:creationId xmlns:a16="http://schemas.microsoft.com/office/drawing/2014/main" id="{1830EC28-D0EB-F04C-B6E4-15F764952C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742426E-1954-9942-B4C7-85FAB79FC846}" type="slidenum">
              <a:rPr lang="en-US" altLang="en-US" smtClean="0"/>
              <a:pPr/>
              <a:t>3</a:t>
            </a:fld>
            <a:endParaRPr lang="en-US" altLang="en-US"/>
          </a:p>
        </p:txBody>
      </p:sp>
    </p:spTree>
    <p:extLst>
      <p:ext uri="{BB962C8B-B14F-4D97-AF65-F5344CB8AC3E}">
        <p14:creationId xmlns:p14="http://schemas.microsoft.com/office/powerpoint/2010/main" val="2143685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22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ts val="0"/>
              </a:spcBef>
            </a:pPr>
            <a:r>
              <a:rPr lang="en-US" sz="1000" b="0" i="0" u="none" strike="noStrike" kern="1200" baseline="0" dirty="0">
                <a:solidFill>
                  <a:schemeClr val="tx1"/>
                </a:solidFill>
                <a:latin typeface="Arial"/>
                <a:cs typeface="Arial"/>
              </a:rPr>
              <a:t>A virus particle (called a </a:t>
            </a:r>
            <a:r>
              <a:rPr lang="en-US" sz="1000" b="1" i="0" u="none" strike="noStrike" kern="1200" baseline="0" dirty="0">
                <a:solidFill>
                  <a:schemeClr val="tx1"/>
                </a:solidFill>
                <a:latin typeface="Arial"/>
                <a:cs typeface="Arial"/>
              </a:rPr>
              <a:t>virion</a:t>
            </a:r>
            <a:r>
              <a:rPr lang="en-US" sz="1000" b="0" i="0" u="none" strike="noStrike" kern="1200" baseline="0" dirty="0">
                <a:solidFill>
                  <a:schemeClr val="tx1"/>
                </a:solidFill>
                <a:latin typeface="Arial"/>
                <a:cs typeface="Arial"/>
              </a:rPr>
              <a:t>) consists of genetic material inside a container made of protein. Some viruses also contain a few enzymes. That’s all there is to a virus. The protein container is called the </a:t>
            </a:r>
            <a:r>
              <a:rPr lang="en-US" sz="1000" b="1" i="0" u="none" strike="noStrike" kern="1200" baseline="0" dirty="0">
                <a:solidFill>
                  <a:schemeClr val="tx1"/>
                </a:solidFill>
                <a:latin typeface="Arial"/>
                <a:cs typeface="Arial"/>
              </a:rPr>
              <a:t>capsid, </a:t>
            </a:r>
            <a:r>
              <a:rPr lang="en-US" sz="1000" b="0" i="0" u="none" strike="noStrike" kern="1200" baseline="0" dirty="0">
                <a:solidFill>
                  <a:schemeClr val="tx1"/>
                </a:solidFill>
                <a:latin typeface="Arial"/>
                <a:cs typeface="Arial"/>
              </a:rPr>
              <a:t>and the genetic material can be either DNA or RNA. Some viruses wrap themselves in a bit of the plasma membrane of the host cell as they are released. A virus of this type is called an </a:t>
            </a:r>
            <a:r>
              <a:rPr lang="en-US" sz="1000" b="0" i="1" u="none" strike="noStrike" kern="1200" baseline="0" dirty="0">
                <a:solidFill>
                  <a:schemeClr val="tx1"/>
                </a:solidFill>
                <a:latin typeface="Arial"/>
                <a:cs typeface="Arial"/>
              </a:rPr>
              <a:t>enveloped virus</a:t>
            </a:r>
            <a:r>
              <a:rPr lang="en-US" sz="1000" b="0" i="0" u="none" strike="noStrike" kern="1200" baseline="0" dirty="0">
                <a:solidFill>
                  <a:schemeClr val="tx1"/>
                </a:solidFill>
                <a:latin typeface="Arial"/>
                <a:cs typeface="Arial"/>
              </a:rPr>
              <a:t>—the flu virus is an example. </a:t>
            </a:r>
          </a:p>
          <a:p>
            <a:pPr>
              <a:spcBef>
                <a:spcPts val="0"/>
              </a:spcBef>
            </a:pPr>
            <a:r>
              <a:rPr lang="en-US" sz="1000" b="0" i="1" u="none" strike="noStrike" kern="1200" baseline="0" dirty="0">
                <a:solidFill>
                  <a:schemeClr val="tx1"/>
                </a:solidFill>
                <a:latin typeface="Arial"/>
                <a:cs typeface="Arial"/>
              </a:rPr>
              <a:t>Non-enveloped viruses </a:t>
            </a:r>
            <a:r>
              <a:rPr lang="en-US" sz="1000" b="0" i="0" u="none" strike="noStrike" kern="1200" baseline="0" dirty="0">
                <a:solidFill>
                  <a:schemeClr val="tx1"/>
                </a:solidFill>
                <a:latin typeface="Arial"/>
                <a:cs typeface="Arial"/>
              </a:rPr>
              <a:t>are enclosed only by the protein container; the virus that causes the common cold is an example of a non-enveloped virus.</a:t>
            </a:r>
          </a:p>
          <a:p>
            <a:pPr>
              <a:spcBef>
                <a:spcPts val="0"/>
              </a:spcBef>
            </a:pPr>
            <a:r>
              <a:rPr lang="en-US" sz="1000" b="0" i="0" u="none" strike="noStrike" kern="1200" baseline="0" dirty="0">
                <a:solidFill>
                  <a:schemeClr val="tx1"/>
                </a:solidFill>
                <a:latin typeface="Arial"/>
                <a:cs typeface="Arial"/>
              </a:rPr>
              <a:t>There is almost nothing inside the capsid of a virus except DNA or RNA. A virus particle does not carry out any metabolic processes, and it does not control the inward or outward movement of molecules to make conditions inside the virus particle different from conditions outside. Viruses just wait for a chance to insert their genetic material into a living cell.</a:t>
            </a:r>
            <a:endParaRPr lang="en-US" sz="1000" b="0" i="0" dirty="0">
              <a:latin typeface="Arial"/>
              <a:cs typeface="Arial"/>
            </a:endParaRPr>
          </a:p>
        </p:txBody>
      </p:sp>
      <p:sp>
        <p:nvSpPr>
          <p:cNvPr id="2222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pPr algn="r"/>
            <a:fld id="{B764E3AB-1902-D849-9485-79298164654A}" type="slidenum">
              <a:rPr lang="en-US"/>
              <a:pPr algn="r"/>
              <a:t>4</a:t>
            </a:fld>
            <a:endParaRPr lang="en-US" dirty="0"/>
          </a:p>
        </p:txBody>
      </p:sp>
    </p:spTree>
    <p:extLst>
      <p:ext uri="{BB962C8B-B14F-4D97-AF65-F5344CB8AC3E}">
        <p14:creationId xmlns:p14="http://schemas.microsoft.com/office/powerpoint/2010/main" val="250447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6107620C-6CA3-5B4A-9696-613A7CDA045A}"/>
              </a:ext>
            </a:extLst>
          </p:cNvPr>
          <p:cNvSpPr>
            <a:spLocks noGrp="1" noRot="1" noChangeAspect="1" noChangeArrowheads="1" noTextEdit="1"/>
          </p:cNvSpPr>
          <p:nvPr>
            <p:ph type="sldImg"/>
          </p:nvPr>
        </p:nvSpPr>
        <p:spPr>
          <a:ln/>
        </p:spPr>
      </p:sp>
      <p:sp>
        <p:nvSpPr>
          <p:cNvPr id="50178" name="Notes Placeholder 2">
            <a:extLst>
              <a:ext uri="{FF2B5EF4-FFF2-40B4-BE49-F238E27FC236}">
                <a16:creationId xmlns:a16="http://schemas.microsoft.com/office/drawing/2014/main" id="{C421B29D-7FBA-E446-9006-25A2EC944A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 : spike protein</a:t>
            </a:r>
          </a:p>
          <a:p>
            <a:r>
              <a:rPr lang="en-US" altLang="en-US" dirty="0"/>
              <a:t>N: </a:t>
            </a:r>
            <a:r>
              <a:rPr lang="en-US" altLang="en-US" dirty="0" err="1"/>
              <a:t>Nuclecapsid</a:t>
            </a:r>
            <a:r>
              <a:rPr lang="en-US" altLang="en-US" dirty="0"/>
              <a:t> protein</a:t>
            </a:r>
          </a:p>
          <a:p>
            <a:r>
              <a:rPr lang="en-US" altLang="en-US" dirty="0"/>
              <a:t>E: small protein</a:t>
            </a:r>
          </a:p>
          <a:p>
            <a:r>
              <a:rPr lang="en-US" altLang="en-US" dirty="0"/>
              <a:t>M: membrane protein</a:t>
            </a:r>
          </a:p>
          <a:p>
            <a:r>
              <a:rPr lang="en-US" altLang="en-US" dirty="0"/>
              <a:t>The nucleocapsid known as N protein is the structural component of </a:t>
            </a:r>
            <a:r>
              <a:rPr lang="en-US" altLang="en-US" dirty="0" err="1"/>
              <a:t>CoV</a:t>
            </a:r>
            <a:r>
              <a:rPr lang="en-US" altLang="en-US" dirty="0"/>
              <a:t> localizing in the endoplasmic reticulum-Golgi region that structurally is bound to the nucleic acid material of the virus. Because the protein is bound to RNA, the protein is involved in processes related to the viral genome, the viral replication cycle, and the cellular response of host cells to viral infections [</a:t>
            </a:r>
            <a:r>
              <a:rPr lang="en-US" altLang="en-US" baseline="30000" dirty="0">
                <a:hlinkClick r:id="rId3"/>
              </a:rPr>
              <a:t>12</a:t>
            </a:r>
            <a:r>
              <a:rPr lang="en-US" altLang="en-US" baseline="30000" dirty="0"/>
              <a:t>,</a:t>
            </a:r>
            <a:r>
              <a:rPr lang="en-US" altLang="en-US" baseline="30000" dirty="0">
                <a:hlinkClick r:id="rId4"/>
              </a:rPr>
              <a:t>13</a:t>
            </a:r>
            <a:r>
              <a:rPr lang="en-US" altLang="en-US" dirty="0"/>
              <a:t>]. N protein is also heavily phosphorylated and suggested to lead to structural changes enhancing the affinity for viral RNA</a:t>
            </a:r>
          </a:p>
          <a:p>
            <a:r>
              <a:rPr lang="en-US" altLang="en-US" dirty="0"/>
              <a:t>Another important part of this virus is the membrane or M protein, which is the most structurally structured protein and plays a role in determining the shape of the virus envelope. This protein can bind to all other structural proteins</a:t>
            </a:r>
          </a:p>
        </p:txBody>
      </p:sp>
      <p:sp>
        <p:nvSpPr>
          <p:cNvPr id="50179" name="Slide Number Placeholder 3">
            <a:extLst>
              <a:ext uri="{FF2B5EF4-FFF2-40B4-BE49-F238E27FC236}">
                <a16:creationId xmlns:a16="http://schemas.microsoft.com/office/drawing/2014/main" id="{8C81B673-BBD4-7346-9306-9A7ED1922A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232D8AF-B9B3-AC46-9A3C-3B6CAEAAFA6C}" type="slidenum">
              <a:rPr lang="en-US" altLang="en-US" smtClean="0"/>
              <a:pPr/>
              <a:t>5</a:t>
            </a:fld>
            <a:endParaRPr lang="en-US" altLang="en-US"/>
          </a:p>
        </p:txBody>
      </p:sp>
    </p:spTree>
    <p:extLst>
      <p:ext uri="{BB962C8B-B14F-4D97-AF65-F5344CB8AC3E}">
        <p14:creationId xmlns:p14="http://schemas.microsoft.com/office/powerpoint/2010/main" val="3759110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 A</a:t>
            </a:r>
          </a:p>
        </p:txBody>
      </p:sp>
      <p:sp>
        <p:nvSpPr>
          <p:cNvPr id="4" name="Slide Number Placeholder 3"/>
          <p:cNvSpPr>
            <a:spLocks noGrp="1"/>
          </p:cNvSpPr>
          <p:nvPr>
            <p:ph type="sldNum" sz="quarter" idx="5"/>
          </p:nvPr>
        </p:nvSpPr>
        <p:spPr/>
        <p:txBody>
          <a:bodyPr/>
          <a:lstStyle/>
          <a:p>
            <a:fld id="{ABE7842A-4696-9E43-BF1A-9A7B43DE8E23}" type="slidenum">
              <a:rPr lang="en-US" smtClean="0"/>
              <a:pPr/>
              <a:t>7</a:t>
            </a:fld>
            <a:endParaRPr lang="en-US" dirty="0"/>
          </a:p>
        </p:txBody>
      </p:sp>
    </p:spTree>
    <p:extLst>
      <p:ext uri="{BB962C8B-B14F-4D97-AF65-F5344CB8AC3E}">
        <p14:creationId xmlns:p14="http://schemas.microsoft.com/office/powerpoint/2010/main" val="3136729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32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spcBef>
                <a:spcPts val="0"/>
              </a:spcBef>
            </a:pPr>
            <a:r>
              <a:rPr lang="en-US" sz="1000" b="0" i="0" u="none" strike="noStrike" kern="1200" baseline="0" dirty="0">
                <a:solidFill>
                  <a:schemeClr val="tx1"/>
                </a:solidFill>
                <a:latin typeface="Arial"/>
                <a:ea typeface="ＭＳ Ｐゴシック" charset="0"/>
                <a:cs typeface="Arial"/>
              </a:rPr>
              <a:t>We speak of “catching” a cold, but in reality, a virus catches us. Viruses identify the cells that they can infect by the specific glycoprotein molecules on the surfaces of those cells. Every cell in your body has glycoprotein molecules that are embedded in the plasma membrane and extend outward. Your immune system uses these proteins to identify the cells as part of you. When viruses find a cell with the appropriate glycoprotein on its surface, they bind to that cell’s plasma membrane and insert their genetic material into the cell (</a:t>
            </a:r>
            <a:r>
              <a:rPr lang="en-US" sz="1000" b="1" i="0" u="none" strike="noStrike" kern="1200" baseline="0" dirty="0">
                <a:solidFill>
                  <a:schemeClr val="tx1"/>
                </a:solidFill>
                <a:latin typeface="Arial"/>
                <a:ea typeface="ＭＳ Ｐゴシック" charset="0"/>
                <a:cs typeface="Arial"/>
              </a:rPr>
              <a:t>Figure 15-25</a:t>
            </a:r>
            <a:r>
              <a:rPr lang="en-US" sz="1000" b="0" i="0" u="none" strike="noStrike" kern="1200" baseline="0" dirty="0">
                <a:solidFill>
                  <a:schemeClr val="tx1"/>
                </a:solidFill>
                <a:latin typeface="Arial"/>
                <a:ea typeface="ＭＳ Ｐゴシック" charset="0"/>
                <a:cs typeface="Arial"/>
              </a:rPr>
              <a:t>). The viral DNA or RNA takes over the cellular machinery and uses it to produce more viruses.</a:t>
            </a:r>
          </a:p>
          <a:p>
            <a:pPr>
              <a:spcBef>
                <a:spcPts val="0"/>
              </a:spcBef>
            </a:pPr>
            <a:r>
              <a:rPr lang="en-US" sz="1000" b="0" i="0" u="none" strike="noStrike" kern="1200" baseline="0" dirty="0">
                <a:solidFill>
                  <a:schemeClr val="tx1"/>
                </a:solidFill>
                <a:latin typeface="Arial"/>
                <a:ea typeface="ＭＳ Ｐゴシック" charset="0"/>
                <a:cs typeface="Arial"/>
              </a:rPr>
              <a:t>Viruses carry out most activities by hijacking materials and organelles in the host cell. Viral proteins are synthesized in the same way as host cell proteins—mRNA binds to the cell’s ribosomes, and tRNA matches the correct amino acid to each mRNA codon. The mRNA is produced from the virus’s DNA or RNA, but all the protein-building machinery comes from the host cell, as does the ATP required to synthesize the new viral protein.</a:t>
            </a:r>
          </a:p>
        </p:txBody>
      </p:sp>
      <p:sp>
        <p:nvSpPr>
          <p:cNvPr id="2232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pPr algn="r"/>
            <a:fld id="{7593F181-D82E-0D40-8ABA-C44153C13A62}" type="slidenum">
              <a:rPr lang="en-US"/>
              <a:pPr algn="r"/>
              <a:t>8</a:t>
            </a:fld>
            <a:endParaRPr lang="en-US" dirty="0"/>
          </a:p>
        </p:txBody>
      </p:sp>
    </p:spTree>
    <p:extLst>
      <p:ext uri="{BB962C8B-B14F-4D97-AF65-F5344CB8AC3E}">
        <p14:creationId xmlns:p14="http://schemas.microsoft.com/office/powerpoint/2010/main" val="1586977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42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ts val="0"/>
              </a:spcBef>
            </a:pPr>
            <a:r>
              <a:rPr lang="en-US" sz="1000" b="0" i="0" u="none" strike="noStrike" kern="1200" baseline="0" dirty="0">
                <a:solidFill>
                  <a:schemeClr val="tx1"/>
                </a:solidFill>
                <a:latin typeface="Arial"/>
                <a:cs typeface="Arial"/>
              </a:rPr>
              <a:t>Besides viruses, there are some other types of non-living infectious agents. Prions, for example, are misfolded proteins that form plaques and interfere with normal tissue. Usually acquired through ingestion of an infected animal (or its bodily fluids), prions can cause a variety of degenerative neurological diseases in humans. One of these, Creutzfeldt-Jakob disease, is sometimes referred to as a human form of mad cow disease: it is characterized by the development of holes in brain tissue, causing the tissue to appear sponge-like. It leads to dementia, memory loss, and disruption of balance and coordination. No cure or treatment is known, and few victims survive more than a year following the appearance of symptoms. </a:t>
            </a:r>
            <a:endParaRPr lang="en-US" sz="1000" dirty="0">
              <a:latin typeface="Arial"/>
              <a:cs typeface="Arial"/>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A8EF77B-6C62-EE4A-9B96-FAE21260F3C7}" type="slidenum">
              <a:rPr lang="en-US">
                <a:latin typeface="Calibri" charset="0"/>
              </a:rPr>
              <a:pPr eaLnBrk="1" hangingPunct="1"/>
              <a:t>9</a:t>
            </a:fld>
            <a:endParaRPr lang="en-US" dirty="0">
              <a:latin typeface="Calibri" charset="0"/>
            </a:endParaRPr>
          </a:p>
        </p:txBody>
      </p:sp>
    </p:spTree>
    <p:extLst>
      <p:ext uri="{BB962C8B-B14F-4D97-AF65-F5344CB8AC3E}">
        <p14:creationId xmlns:p14="http://schemas.microsoft.com/office/powerpoint/2010/main" val="1346473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283"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201183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0648169F-CBCA-5C4F-98E3-959B3AF29A99}" type="datetimeFigureOut">
              <a:rPr lang="en-US"/>
              <a:pPr/>
              <a:t>1/22/2021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63B594E7-44C5-4544-B49E-DDA9B7C7E7AC}" type="slidenum">
              <a:rPr lang="en-US"/>
              <a:pPr/>
              <a:t>‹#›</a:t>
            </a:fld>
            <a:endParaRPr lang="en-US" dirty="0"/>
          </a:p>
        </p:txBody>
      </p:sp>
    </p:spTree>
    <p:extLst>
      <p:ext uri="{BB962C8B-B14F-4D97-AF65-F5344CB8AC3E}">
        <p14:creationId xmlns:p14="http://schemas.microsoft.com/office/powerpoint/2010/main" val="1432391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B4234C7-08F8-3F45-98C5-49227ACC6314}" type="datetimeFigureOut">
              <a:rPr lang="en-US"/>
              <a:pPr/>
              <a:t>1/22/2021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6057FC37-6BB0-8D49-80DD-32F427E1A643}" type="slidenum">
              <a:rPr lang="en-US"/>
              <a:pPr/>
              <a:t>‹#›</a:t>
            </a:fld>
            <a:endParaRPr lang="en-US" dirty="0"/>
          </a:p>
        </p:txBody>
      </p:sp>
    </p:spTree>
    <p:extLst>
      <p:ext uri="{BB962C8B-B14F-4D97-AF65-F5344CB8AC3E}">
        <p14:creationId xmlns:p14="http://schemas.microsoft.com/office/powerpoint/2010/main" val="3998689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70FE022-0C56-3C48-93A1-4841763F6205}" type="datetimeFigureOut">
              <a:rPr lang="en-US"/>
              <a:pPr/>
              <a:t>1/22/2021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265D383-3960-1E4C-AB40-AD9838E4844A}" type="slidenum">
              <a:rPr lang="en-US"/>
              <a:pPr/>
              <a:t>‹#›</a:t>
            </a:fld>
            <a:endParaRPr lang="en-US" dirty="0"/>
          </a:p>
        </p:txBody>
      </p:sp>
    </p:spTree>
    <p:extLst>
      <p:ext uri="{BB962C8B-B14F-4D97-AF65-F5344CB8AC3E}">
        <p14:creationId xmlns:p14="http://schemas.microsoft.com/office/powerpoint/2010/main" val="1048820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0681391-8B2B-B14B-BD4E-F6812E63BA7E}" type="datetimeFigureOut">
              <a:rPr lang="en-US"/>
              <a:pPr/>
              <a:t>1/22/2021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1A73CA45-B24A-0742-AAD8-44F1E166EE95}" type="slidenum">
              <a:rPr lang="en-US"/>
              <a:pPr/>
              <a:t>‹#›</a:t>
            </a:fld>
            <a:endParaRPr lang="en-US" dirty="0"/>
          </a:p>
        </p:txBody>
      </p:sp>
    </p:spTree>
    <p:extLst>
      <p:ext uri="{BB962C8B-B14F-4D97-AF65-F5344CB8AC3E}">
        <p14:creationId xmlns:p14="http://schemas.microsoft.com/office/powerpoint/2010/main" val="3459404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4D181F7-ABC4-F048-9BB0-E69BF7C51E21}" type="datetimeFigureOut">
              <a:rPr lang="en-US"/>
              <a:pPr/>
              <a:t>1/22/2021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CA5F87C-31DC-3144-80D9-0A4E1785CA06}" type="slidenum">
              <a:rPr lang="en-US"/>
              <a:pPr/>
              <a:t>‹#›</a:t>
            </a:fld>
            <a:endParaRPr lang="en-US" dirty="0"/>
          </a:p>
        </p:txBody>
      </p:sp>
    </p:spTree>
    <p:extLst>
      <p:ext uri="{BB962C8B-B14F-4D97-AF65-F5344CB8AC3E}">
        <p14:creationId xmlns:p14="http://schemas.microsoft.com/office/powerpoint/2010/main" val="2633334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DA934CD3-69EA-CC42-B0A4-56870146247B}" type="datetimeFigureOut">
              <a:rPr lang="en-US"/>
              <a:pPr/>
              <a:t>1/22/2021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1B15699-8ED5-8748-B403-EB526C219989}" type="slidenum">
              <a:rPr lang="en-US"/>
              <a:pPr/>
              <a:t>‹#›</a:t>
            </a:fld>
            <a:endParaRPr lang="en-US" dirty="0"/>
          </a:p>
        </p:txBody>
      </p:sp>
    </p:spTree>
    <p:extLst>
      <p:ext uri="{BB962C8B-B14F-4D97-AF65-F5344CB8AC3E}">
        <p14:creationId xmlns:p14="http://schemas.microsoft.com/office/powerpoint/2010/main" val="32707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E061BB95-B5AF-4D49-B677-BA0E2871F35D}" type="datetimeFigureOut">
              <a:rPr lang="en-US"/>
              <a:pPr/>
              <a:t>1/22/2021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15FFBA8F-6034-2742-9C1C-841C795E741D}" type="slidenum">
              <a:rPr lang="en-US"/>
              <a:pPr/>
              <a:t>‹#›</a:t>
            </a:fld>
            <a:endParaRPr lang="en-US" dirty="0"/>
          </a:p>
        </p:txBody>
      </p:sp>
    </p:spTree>
    <p:extLst>
      <p:ext uri="{BB962C8B-B14F-4D97-AF65-F5344CB8AC3E}">
        <p14:creationId xmlns:p14="http://schemas.microsoft.com/office/powerpoint/2010/main" val="3613811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201BF714-EA40-F94B-A3C3-99AD2EC05272}" type="datetimeFigureOut">
              <a:rPr lang="en-US"/>
              <a:pPr/>
              <a:t>1/22/2021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F7A8BD01-5423-114C-8E40-C4191B7C70D3}" type="slidenum">
              <a:rPr lang="en-US"/>
              <a:pPr/>
              <a:t>‹#›</a:t>
            </a:fld>
            <a:endParaRPr lang="en-US" dirty="0"/>
          </a:p>
        </p:txBody>
      </p:sp>
    </p:spTree>
    <p:extLst>
      <p:ext uri="{BB962C8B-B14F-4D97-AF65-F5344CB8AC3E}">
        <p14:creationId xmlns:p14="http://schemas.microsoft.com/office/powerpoint/2010/main" val="1067622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483B910A-686D-BC47-99E4-38A8B3445974}" type="datetimeFigureOut">
              <a:rPr lang="en-US"/>
              <a:pPr/>
              <a:t>1/22/2021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558A65C1-24A6-3343-A5A7-49BF9D59D80B}" type="slidenum">
              <a:rPr lang="en-US"/>
              <a:pPr/>
              <a:t>‹#›</a:t>
            </a:fld>
            <a:endParaRPr lang="en-US" dirty="0"/>
          </a:p>
        </p:txBody>
      </p:sp>
    </p:spTree>
    <p:extLst>
      <p:ext uri="{BB962C8B-B14F-4D97-AF65-F5344CB8AC3E}">
        <p14:creationId xmlns:p14="http://schemas.microsoft.com/office/powerpoint/2010/main" val="3147687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C2AE42C-50F0-544D-998C-270533268ABC}" type="datetimeFigureOut">
              <a:rPr lang="en-US"/>
              <a:pPr/>
              <a:t>1/22/2021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2AF808C6-3FFA-C242-A729-969D7172C601}" type="slidenum">
              <a:rPr lang="en-US"/>
              <a:pPr/>
              <a:t>‹#›</a:t>
            </a:fld>
            <a:endParaRPr lang="en-US" dirty="0"/>
          </a:p>
        </p:txBody>
      </p:sp>
    </p:spTree>
    <p:extLst>
      <p:ext uri="{BB962C8B-B14F-4D97-AF65-F5344CB8AC3E}">
        <p14:creationId xmlns:p14="http://schemas.microsoft.com/office/powerpoint/2010/main" val="1681967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97691653-F1C8-5F41-B563-79CD52516509}" type="datetimeFigureOut">
              <a:rPr lang="en-US"/>
              <a:pPr/>
              <a:t>1/22/2021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14BDAE64-D19C-644D-99B0-1E566366071E}" type="slidenum">
              <a:rPr lang="en-US"/>
              <a:pPr/>
              <a:t>‹#›</a:t>
            </a:fld>
            <a:endParaRPr lang="en-US" dirty="0"/>
          </a:p>
        </p:txBody>
      </p:sp>
    </p:spTree>
    <p:extLst>
      <p:ext uri="{BB962C8B-B14F-4D97-AF65-F5344CB8AC3E}">
        <p14:creationId xmlns:p14="http://schemas.microsoft.com/office/powerpoint/2010/main" val="3623542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2A695179-0905-7A43-9ED0-7EEB63AC6C9E}" type="datetimeFigureOut">
              <a:rPr lang="en-US"/>
              <a:pPr/>
              <a:t>1/22/2021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79EB4475-40FA-DE47-9F36-5B5982CF4754}" type="slidenum">
              <a:rPr lang="en-US"/>
              <a:pPr/>
              <a:t>‹#›</a:t>
            </a:fld>
            <a:endParaRPr lang="en-US" dirty="0"/>
          </a:p>
        </p:txBody>
      </p:sp>
    </p:spTree>
    <p:extLst>
      <p:ext uri="{BB962C8B-B14F-4D97-AF65-F5344CB8AC3E}">
        <p14:creationId xmlns:p14="http://schemas.microsoft.com/office/powerpoint/2010/main" val="3118304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Tahoma" charset="0"/>
              </a:defRPr>
            </a:lvl1pPr>
          </a:lstStyle>
          <a:p>
            <a:fld id="{DB7F6B22-B3D1-594D-A85B-B2E836BF8AEA}" type="datetimeFigureOut">
              <a:rPr lang="en-US"/>
              <a:pPr/>
              <a:t>1/22/2021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ahoma" charset="0"/>
              </a:defRPr>
            </a:lvl1pPr>
          </a:lstStyle>
          <a:p>
            <a:fld id="{09EF6F73-CA8A-724C-A060-06FFBD9204EE}"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Tahoma" pitchFamily="34" charset="0"/>
          <a:ea typeface="ＭＳ Ｐゴシック" charset="0"/>
        </a:defRPr>
      </a:lvl2pPr>
      <a:lvl3pPr algn="ctr" rtl="0" eaLnBrk="0" fontAlgn="base" hangingPunct="0">
        <a:spcBef>
          <a:spcPct val="0"/>
        </a:spcBef>
        <a:spcAft>
          <a:spcPct val="0"/>
        </a:spcAft>
        <a:defRPr sz="4400">
          <a:solidFill>
            <a:schemeClr val="tx1"/>
          </a:solidFill>
          <a:latin typeface="Tahoma" pitchFamily="34" charset="0"/>
          <a:ea typeface="ＭＳ Ｐゴシック" charset="0"/>
        </a:defRPr>
      </a:lvl3pPr>
      <a:lvl4pPr algn="ctr" rtl="0" eaLnBrk="0" fontAlgn="base" hangingPunct="0">
        <a:spcBef>
          <a:spcPct val="0"/>
        </a:spcBef>
        <a:spcAft>
          <a:spcPct val="0"/>
        </a:spcAft>
        <a:defRPr sz="4400">
          <a:solidFill>
            <a:schemeClr val="tx1"/>
          </a:solidFill>
          <a:latin typeface="Tahoma" pitchFamily="34" charset="0"/>
          <a:ea typeface="ＭＳ Ｐゴシック" charset="0"/>
        </a:defRPr>
      </a:lvl4pPr>
      <a:lvl5pPr algn="ctr" rtl="0" eaLnBrk="0" fontAlgn="base" hangingPunct="0">
        <a:spcBef>
          <a:spcPct val="0"/>
        </a:spcBef>
        <a:spcAft>
          <a:spcPct val="0"/>
        </a:spcAft>
        <a:defRPr sz="4400">
          <a:solidFill>
            <a:schemeClr val="tx1"/>
          </a:solidFill>
          <a:latin typeface="Tahoma" pitchFamily="34" charset="0"/>
          <a:ea typeface="ＭＳ Ｐゴシック" charset="0"/>
        </a:defRPr>
      </a:lvl5pPr>
      <a:lvl6pPr marL="457200" algn="ctr" rtl="0" fontAlgn="base">
        <a:spcBef>
          <a:spcPct val="0"/>
        </a:spcBef>
        <a:spcAft>
          <a:spcPct val="0"/>
        </a:spcAft>
        <a:defRPr sz="4400">
          <a:solidFill>
            <a:schemeClr val="tx1"/>
          </a:solidFill>
          <a:latin typeface="Tahoma" pitchFamily="34" charset="0"/>
        </a:defRPr>
      </a:lvl6pPr>
      <a:lvl7pPr marL="914400" algn="ctr" rtl="0" fontAlgn="base">
        <a:spcBef>
          <a:spcPct val="0"/>
        </a:spcBef>
        <a:spcAft>
          <a:spcPct val="0"/>
        </a:spcAft>
        <a:defRPr sz="4400">
          <a:solidFill>
            <a:schemeClr val="tx1"/>
          </a:solidFill>
          <a:latin typeface="Tahoma" pitchFamily="34" charset="0"/>
        </a:defRPr>
      </a:lvl7pPr>
      <a:lvl8pPr marL="1371600" algn="ctr" rtl="0" fontAlgn="base">
        <a:spcBef>
          <a:spcPct val="0"/>
        </a:spcBef>
        <a:spcAft>
          <a:spcPct val="0"/>
        </a:spcAft>
        <a:defRPr sz="4400">
          <a:solidFill>
            <a:schemeClr val="tx1"/>
          </a:solidFill>
          <a:latin typeface="Tahoma" pitchFamily="34" charset="0"/>
        </a:defRPr>
      </a:lvl8pPr>
      <a:lvl9pPr marL="1828800" algn="ctr" rtl="0" fontAlgn="base">
        <a:spcBef>
          <a:spcPct val="0"/>
        </a:spcBef>
        <a:spcAft>
          <a:spcPct val="0"/>
        </a:spcAft>
        <a:defRPr sz="4400">
          <a:solidFill>
            <a:schemeClr val="tx1"/>
          </a:solidFill>
          <a:latin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0.jpeg"/><Relationship Id="rId5" Type="http://schemas.openxmlformats.org/officeDocument/2006/relationships/hyperlink" Target="https://www.who.int/emergencies/diseases/novel-coronavirus-2019/media-resources/science-in-5/episode-21---covid-19---origins-of-the-sars-cov-2-virus" TargetMode="Externa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coronavirus.jhu.edu/map.html"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0"/>
            <a:ext cx="8229600" cy="1066800"/>
          </a:xfrm>
        </p:spPr>
        <p:txBody>
          <a:bodyPr/>
          <a:lstStyle/>
          <a:p>
            <a:pPr eaLnBrk="1" hangingPunct="1"/>
            <a:r>
              <a:rPr lang="en-US" sz="4000" dirty="0">
                <a:latin typeface="Tahoma"/>
                <a:cs typeface="Tahoma"/>
              </a:rPr>
              <a:t>Learning Objectives</a:t>
            </a:r>
          </a:p>
        </p:txBody>
      </p:sp>
      <p:sp>
        <p:nvSpPr>
          <p:cNvPr id="3075" name="Content Placeholder 2"/>
          <p:cNvSpPr>
            <a:spLocks noGrp="1"/>
          </p:cNvSpPr>
          <p:nvPr>
            <p:ph idx="1"/>
          </p:nvPr>
        </p:nvSpPr>
        <p:spPr>
          <a:xfrm>
            <a:off x="457200" y="1066800"/>
            <a:ext cx="8229600" cy="5562600"/>
          </a:xfrm>
        </p:spPr>
        <p:txBody>
          <a:bodyPr/>
          <a:lstStyle/>
          <a:p>
            <a:pPr lvl="0"/>
            <a:r>
              <a:rPr lang="en-US" sz="2800" dirty="0">
                <a:latin typeface="Tahoma"/>
                <a:cs typeface="Tahoma"/>
              </a:rPr>
              <a:t>Know the general structure of a virus and the structure of </a:t>
            </a:r>
            <a:r>
              <a:rPr lang="en-US" sz="2800" dirty="0" err="1">
                <a:latin typeface="Tahoma"/>
                <a:cs typeface="Tahoma"/>
              </a:rPr>
              <a:t>Sars-CoV</a:t>
            </a:r>
            <a:r>
              <a:rPr lang="en-US" sz="2800" dirty="0">
                <a:latin typeface="Tahoma"/>
                <a:cs typeface="Tahoma"/>
              </a:rPr>
              <a:t> 2 virus</a:t>
            </a:r>
          </a:p>
          <a:p>
            <a:pPr lvl="0"/>
            <a:r>
              <a:rPr lang="en-US" sz="2800" dirty="0">
                <a:latin typeface="Tahoma"/>
                <a:cs typeface="Tahoma"/>
              </a:rPr>
              <a:t>Describe the process of viral infection and replication.</a:t>
            </a:r>
          </a:p>
          <a:p>
            <a:pPr lvl="0"/>
            <a:r>
              <a:rPr lang="en-US" sz="2800" dirty="0">
                <a:latin typeface="Tahoma"/>
                <a:cs typeface="Tahoma"/>
              </a:rPr>
              <a:t>Understand the concerns with certain viruses being able to cross species boundaries to cause infection.</a:t>
            </a:r>
          </a:p>
          <a:p>
            <a:pPr lvl="0"/>
            <a:r>
              <a:rPr lang="en-US" sz="2800" dirty="0">
                <a:latin typeface="Tahoma"/>
                <a:cs typeface="Tahoma"/>
              </a:rPr>
              <a:t>Explain the life cycle of the HIV virus.</a:t>
            </a:r>
          </a:p>
          <a:p>
            <a:pPr lvl="0"/>
            <a:r>
              <a:rPr lang="en-US" sz="2800" dirty="0">
                <a:latin typeface="Tahoma"/>
                <a:cs typeface="Tahoma"/>
              </a:rPr>
              <a:t>Know the difference between vaccines and antivirals</a:t>
            </a:r>
          </a:p>
        </p:txBody>
      </p:sp>
    </p:spTree>
    <p:custDataLst>
      <p:tags r:id="rId1"/>
    </p:custDataLst>
    <p:extLst>
      <p:ext uri="{BB962C8B-B14F-4D97-AF65-F5344CB8AC3E}">
        <p14:creationId xmlns:p14="http://schemas.microsoft.com/office/powerpoint/2010/main" val="993652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idx="4294967295"/>
          </p:nvPr>
        </p:nvSpPr>
        <p:spPr/>
        <p:txBody>
          <a:bodyPr/>
          <a:lstStyle/>
          <a:p>
            <a:pPr eaLnBrk="1" hangingPunct="1"/>
            <a:r>
              <a:rPr lang="en-US" sz="4000" b="1" dirty="0">
                <a:solidFill>
                  <a:srgbClr val="000000"/>
                </a:solidFill>
                <a:latin typeface="Tahoma" charset="0"/>
              </a:rPr>
              <a:t>Take Home Message 15.16</a:t>
            </a:r>
            <a:endParaRPr lang="en-US" sz="4000" dirty="0">
              <a:solidFill>
                <a:srgbClr val="000000"/>
              </a:solidFill>
              <a:latin typeface="Tahoma" charset="0"/>
            </a:endParaRPr>
          </a:p>
        </p:txBody>
      </p:sp>
      <p:sp>
        <p:nvSpPr>
          <p:cNvPr id="104451" name="Content Placeholder 2"/>
          <p:cNvSpPr>
            <a:spLocks noGrp="1"/>
          </p:cNvSpPr>
          <p:nvPr>
            <p:ph idx="4294967295"/>
          </p:nvPr>
        </p:nvSpPr>
        <p:spPr>
          <a:xfrm>
            <a:off x="457200" y="1447800"/>
            <a:ext cx="8229600" cy="5105400"/>
          </a:xfrm>
        </p:spPr>
        <p:txBody>
          <a:bodyPr/>
          <a:lstStyle/>
          <a:p>
            <a:pPr eaLnBrk="1" hangingPunct="1">
              <a:buSzPct val="75000"/>
              <a:buFont typeface="Wingdings" charset="0"/>
              <a:buChar char="q"/>
            </a:pPr>
            <a:r>
              <a:rPr lang="en-US" sz="3000" dirty="0">
                <a:solidFill>
                  <a:srgbClr val="000000"/>
                </a:solidFill>
                <a:latin typeface="Tahoma" charset="0"/>
              </a:rPr>
              <a:t>A virus is not alive, but it can carry out some of the same functions as living organisms if it can get inside a cell. </a:t>
            </a:r>
          </a:p>
          <a:p>
            <a:pPr eaLnBrk="1" hangingPunct="1">
              <a:buSzPct val="75000"/>
              <a:buFont typeface="Wingdings" charset="0"/>
              <a:buChar char="q"/>
            </a:pPr>
            <a:endParaRPr lang="en-US" sz="800" dirty="0">
              <a:solidFill>
                <a:srgbClr val="000000"/>
              </a:solidFill>
              <a:latin typeface="Tahoma" charset="0"/>
            </a:endParaRPr>
          </a:p>
          <a:p>
            <a:pPr eaLnBrk="1" hangingPunct="1">
              <a:buSzPct val="75000"/>
              <a:buFont typeface="Wingdings" charset="0"/>
              <a:buChar char="q"/>
            </a:pPr>
            <a:r>
              <a:rPr lang="en-US" sz="3000" dirty="0">
                <a:solidFill>
                  <a:srgbClr val="000000"/>
                </a:solidFill>
                <a:latin typeface="Tahoma" charset="0"/>
              </a:rPr>
              <a:t>A virus takes over the protein-making machinery of the host cell to produce more viral genetic material (RNA or DNA) and protein. </a:t>
            </a:r>
          </a:p>
          <a:p>
            <a:pPr eaLnBrk="1" hangingPunct="1">
              <a:buSzPct val="75000"/>
              <a:buFont typeface="Wingdings" charset="0"/>
              <a:buChar char="q"/>
            </a:pPr>
            <a:endParaRPr lang="en-US" sz="800" dirty="0">
              <a:solidFill>
                <a:srgbClr val="000000"/>
              </a:solidFill>
              <a:latin typeface="Tahoma" charset="0"/>
            </a:endParaRPr>
          </a:p>
          <a:p>
            <a:pPr eaLnBrk="1" hangingPunct="1">
              <a:buSzPct val="75000"/>
              <a:buFont typeface="Wingdings" charset="0"/>
              <a:buChar char="q"/>
            </a:pPr>
            <a:r>
              <a:rPr lang="en-US" sz="3000" dirty="0">
                <a:solidFill>
                  <a:srgbClr val="000000"/>
                </a:solidFill>
                <a:latin typeface="Tahoma" charset="0"/>
              </a:rPr>
              <a:t>The viral proteins and genetic material are assembled into new virus particles and released from the cell.</a:t>
            </a:r>
          </a:p>
          <a:p>
            <a:pPr eaLnBrk="1" hangingPunct="1">
              <a:buSzPct val="75000"/>
              <a:buFont typeface="Wingdings" charset="0"/>
              <a:buChar char="q"/>
            </a:pPr>
            <a:endParaRPr lang="en-US" sz="3000" dirty="0">
              <a:solidFill>
                <a:srgbClr val="000000"/>
              </a:solidFill>
              <a:latin typeface="Tahoma" charset="0"/>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3"/>
          <p:cNvSpPr>
            <a:spLocks noGrp="1"/>
          </p:cNvSpPr>
          <p:nvPr>
            <p:ph type="title"/>
          </p:nvPr>
        </p:nvSpPr>
        <p:spPr/>
        <p:txBody>
          <a:bodyPr/>
          <a:lstStyle/>
          <a:p>
            <a:pPr eaLnBrk="1" hangingPunct="1"/>
            <a:r>
              <a:rPr lang="en-US" sz="2800" b="1" dirty="0">
                <a:solidFill>
                  <a:srgbClr val="000000"/>
                </a:solidFill>
                <a:latin typeface="Tahoma" charset="0"/>
              </a:rPr>
              <a:t>15.17 Viruses are responsible for many health problems.</a:t>
            </a:r>
            <a:endParaRPr lang="en-US" sz="2800" dirty="0">
              <a:solidFill>
                <a:srgbClr val="000000"/>
              </a:solidFill>
              <a:latin typeface="Tahoma" charset="0"/>
            </a:endParaRPr>
          </a:p>
        </p:txBody>
      </p:sp>
      <p:sp>
        <p:nvSpPr>
          <p:cNvPr id="2" name="Content Placeholder 1"/>
          <p:cNvSpPr>
            <a:spLocks noGrp="1"/>
          </p:cNvSpPr>
          <p:nvPr>
            <p:ph idx="1"/>
          </p:nvPr>
        </p:nvSpPr>
        <p:spPr>
          <a:xfrm>
            <a:off x="457200" y="1600200"/>
            <a:ext cx="8229600" cy="4724400"/>
          </a:xfrm>
        </p:spPr>
        <p:txBody>
          <a:bodyPr/>
          <a:lstStyle/>
          <a:p>
            <a:r>
              <a:rPr lang="en-US" sz="3000" dirty="0">
                <a:solidFill>
                  <a:srgbClr val="000000"/>
                </a:solidFill>
                <a:latin typeface="Tahoma"/>
                <a:cs typeface="Tahoma"/>
              </a:rPr>
              <a:t>Many diseases are caused by viruses.</a:t>
            </a:r>
          </a:p>
          <a:p>
            <a:pPr lvl="1"/>
            <a:r>
              <a:rPr lang="en-US" dirty="0">
                <a:solidFill>
                  <a:srgbClr val="000000"/>
                </a:solidFill>
                <a:latin typeface="Tahoma"/>
                <a:cs typeface="Tahoma"/>
              </a:rPr>
              <a:t>Influenza</a:t>
            </a:r>
          </a:p>
          <a:p>
            <a:pPr lvl="1"/>
            <a:r>
              <a:rPr lang="en-US" dirty="0">
                <a:solidFill>
                  <a:srgbClr val="000000"/>
                </a:solidFill>
                <a:latin typeface="Tahoma"/>
                <a:cs typeface="Tahoma"/>
              </a:rPr>
              <a:t>HIV/AIDS</a:t>
            </a:r>
          </a:p>
          <a:p>
            <a:pPr lvl="1"/>
            <a:r>
              <a:rPr lang="en-US" dirty="0">
                <a:solidFill>
                  <a:srgbClr val="000000"/>
                </a:solidFill>
                <a:latin typeface="Tahoma"/>
                <a:cs typeface="Tahoma"/>
              </a:rPr>
              <a:t>Common cold</a:t>
            </a:r>
          </a:p>
          <a:p>
            <a:pPr lvl="1"/>
            <a:r>
              <a:rPr lang="en-US" dirty="0">
                <a:solidFill>
                  <a:srgbClr val="000000"/>
                </a:solidFill>
                <a:latin typeface="Tahoma"/>
                <a:cs typeface="Tahoma"/>
              </a:rPr>
              <a:t>Herpes</a:t>
            </a:r>
          </a:p>
          <a:p>
            <a:r>
              <a:rPr lang="en-US" sz="3000" b="1" dirty="0">
                <a:solidFill>
                  <a:srgbClr val="000000"/>
                </a:solidFill>
                <a:latin typeface="Tahoma"/>
                <a:cs typeface="Tahoma"/>
              </a:rPr>
              <a:t>DNA viruses</a:t>
            </a:r>
          </a:p>
          <a:p>
            <a:pPr lvl="1"/>
            <a:r>
              <a:rPr lang="en-US" dirty="0">
                <a:solidFill>
                  <a:srgbClr val="000000"/>
                </a:solidFill>
                <a:latin typeface="Tahoma"/>
                <a:cs typeface="Tahoma"/>
              </a:rPr>
              <a:t>Vaccines may be developed to fight infection.</a:t>
            </a:r>
          </a:p>
          <a:p>
            <a:r>
              <a:rPr lang="en-US" sz="3000" b="1" dirty="0">
                <a:solidFill>
                  <a:srgbClr val="000000"/>
                </a:solidFill>
                <a:latin typeface="Tahoma"/>
                <a:cs typeface="Tahoma"/>
              </a:rPr>
              <a:t>RNA viruses</a:t>
            </a:r>
          </a:p>
          <a:p>
            <a:pPr lvl="1"/>
            <a:r>
              <a:rPr lang="en-US" dirty="0">
                <a:solidFill>
                  <a:srgbClr val="000000"/>
                </a:solidFill>
                <a:latin typeface="Tahoma"/>
                <a:cs typeface="Tahoma"/>
              </a:rPr>
              <a:t>Mutate rapidly</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346" y="390618"/>
            <a:ext cx="6324600" cy="862761"/>
          </a:xfrm>
        </p:spPr>
        <p:txBody>
          <a:bodyPr/>
          <a:lstStyle/>
          <a:p>
            <a:r>
              <a:rPr lang="en-US" sz="3200" dirty="0" smtClean="0">
                <a:solidFill>
                  <a:srgbClr val="000000"/>
                </a:solidFill>
                <a:latin typeface="Tahoma"/>
                <a:cs typeface="Tahoma"/>
              </a:rPr>
              <a:t>Pandemics </a:t>
            </a:r>
            <a:br>
              <a:rPr lang="en-US" sz="3200" dirty="0" smtClean="0">
                <a:solidFill>
                  <a:srgbClr val="000000"/>
                </a:solidFill>
                <a:latin typeface="Tahoma"/>
                <a:cs typeface="Tahoma"/>
              </a:rPr>
            </a:br>
            <a:endParaRPr lang="en-US" sz="2800" dirty="0">
              <a:solidFill>
                <a:srgbClr val="000000"/>
              </a:solidFill>
              <a:latin typeface="Tahoma"/>
              <a:cs typeface="Tahoma"/>
            </a:endParaRPr>
          </a:p>
        </p:txBody>
      </p:sp>
      <p:grpSp>
        <p:nvGrpSpPr>
          <p:cNvPr id="3" name="Group 2"/>
          <p:cNvGrpSpPr/>
          <p:nvPr/>
        </p:nvGrpSpPr>
        <p:grpSpPr>
          <a:xfrm>
            <a:off x="193675" y="1836316"/>
            <a:ext cx="8661752" cy="4762604"/>
            <a:chOff x="263455" y="1463040"/>
            <a:chExt cx="8575745" cy="3931920"/>
          </a:xfrm>
        </p:grpSpPr>
        <p:pic>
          <p:nvPicPr>
            <p:cNvPr id="5" name="Picture 4" descr="The first is a black and white photo which shows a warehouse filled with patients suffering from the influenza pandemic. They are lying on cots. Nurses and doctors with surgical masks are treating them. Text reads &quot;The influenza pandemic of 1918–1919 killed millions.&quot; The second photo shows President Gerald Ford getting the swine flu vaccine. Text reads &quot;President Gerald Ford receives the swine flu vaccine in the White House in 1976.&quot; The third photo shows four Asian people wearing surgical masks while out in public to protect against SARS. Text reads &quot;In 2002–2003, the virus that causes severe acute respiratory syndrome (SARS) infected several thousand people around the world.&quot;&#10;" title="A set of three photos titled “Viral Outbreaks” is show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4800" y="1463040"/>
              <a:ext cx="8534400" cy="3931920"/>
            </a:xfrm>
            <a:prstGeom prst="rect">
              <a:avLst/>
            </a:prstGeom>
          </p:spPr>
        </p:pic>
        <p:sp>
          <p:nvSpPr>
            <p:cNvPr id="6" name="TextBox 5"/>
            <p:cNvSpPr txBox="1"/>
            <p:nvPr/>
          </p:nvSpPr>
          <p:spPr>
            <a:xfrm>
              <a:off x="263455" y="4195284"/>
              <a:ext cx="2722343" cy="461665"/>
            </a:xfrm>
            <a:prstGeom prst="rect">
              <a:avLst/>
            </a:prstGeom>
            <a:noFill/>
          </p:spPr>
          <p:txBody>
            <a:bodyPr wrap="square" rtlCol="0">
              <a:spAutoFit/>
            </a:bodyPr>
            <a:lstStyle/>
            <a:p>
              <a:r>
                <a:rPr lang="en-US" sz="1200" i="1" dirty="0"/>
                <a:t>The influenza pandemic of 1918–1919 killed millions.</a:t>
              </a:r>
              <a:endParaRPr lang="en-US" sz="1200" dirty="0"/>
            </a:p>
          </p:txBody>
        </p:sp>
        <p:sp>
          <p:nvSpPr>
            <p:cNvPr id="7" name="TextBox 6"/>
            <p:cNvSpPr txBox="1"/>
            <p:nvPr/>
          </p:nvSpPr>
          <p:spPr>
            <a:xfrm>
              <a:off x="3021866" y="4195284"/>
              <a:ext cx="2884467" cy="646331"/>
            </a:xfrm>
            <a:prstGeom prst="rect">
              <a:avLst/>
            </a:prstGeom>
            <a:noFill/>
          </p:spPr>
          <p:txBody>
            <a:bodyPr wrap="square" rtlCol="0">
              <a:spAutoFit/>
            </a:bodyPr>
            <a:lstStyle/>
            <a:p>
              <a:r>
                <a:rPr lang="en-US" sz="1200" i="1" dirty="0"/>
                <a:t>President Gerald Ford receives the swine flu vaccine in the White House in 1976.</a:t>
              </a:r>
              <a:endParaRPr lang="en-US" sz="1200" dirty="0"/>
            </a:p>
          </p:txBody>
        </p:sp>
        <p:sp>
          <p:nvSpPr>
            <p:cNvPr id="8" name="TextBox 7"/>
            <p:cNvSpPr txBox="1"/>
            <p:nvPr/>
          </p:nvSpPr>
          <p:spPr>
            <a:xfrm>
              <a:off x="5909447" y="4195284"/>
              <a:ext cx="2722343" cy="830997"/>
            </a:xfrm>
            <a:prstGeom prst="rect">
              <a:avLst/>
            </a:prstGeom>
            <a:noFill/>
          </p:spPr>
          <p:txBody>
            <a:bodyPr wrap="square" rtlCol="0">
              <a:spAutoFit/>
            </a:bodyPr>
            <a:lstStyle/>
            <a:p>
              <a:r>
                <a:rPr lang="en-US" sz="1200" i="1" dirty="0"/>
                <a:t>In 2002–2003, the virus that causes severe acute respiratory syndrome (SARS) infected several thousand people around the world.</a:t>
              </a:r>
              <a:endParaRPr lang="en-US" sz="1200" dirty="0"/>
            </a:p>
          </p:txBody>
        </p:sp>
      </p:grpSp>
      <p:sp>
        <p:nvSpPr>
          <p:cNvPr id="9" name="AutoShape 6" descr="WHO hopes pandemic over in two years as Europe faces resurgent Covid-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1129497" y="851857"/>
            <a:ext cx="7327265" cy="523220"/>
          </a:xfrm>
          <a:prstGeom prst="rect">
            <a:avLst/>
          </a:prstGeom>
          <a:noFill/>
        </p:spPr>
        <p:txBody>
          <a:bodyPr wrap="square" rtlCol="0">
            <a:spAutoFit/>
          </a:bodyPr>
          <a:lstStyle/>
          <a:p>
            <a:r>
              <a:rPr lang="en-US" sz="2800" dirty="0" smtClean="0"/>
              <a:t>World-wide epidemics of disease outbreak</a:t>
            </a:r>
            <a:endParaRPr lang="en-US" sz="2800" dirty="0"/>
          </a:p>
        </p:txBody>
      </p:sp>
    </p:spTree>
    <p:extLst>
      <p:ext uri="{BB962C8B-B14F-4D97-AF65-F5344CB8AC3E}">
        <p14:creationId xmlns:p14="http://schemas.microsoft.com/office/powerpoint/2010/main" val="1293729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950"/>
            <a:ext cx="8229600" cy="1143000"/>
          </a:xfrm>
        </p:spPr>
        <p:txBody>
          <a:bodyPr/>
          <a:lstStyle/>
          <a:p>
            <a:r>
              <a:rPr lang="en-US" sz="3600" dirty="0" smtClean="0"/>
              <a:t>Coronavirus Pandemic</a:t>
            </a:r>
            <a:br>
              <a:rPr lang="en-US" sz="3600" dirty="0" smtClean="0"/>
            </a:br>
            <a:r>
              <a:rPr lang="en-US" sz="3600" dirty="0" smtClean="0"/>
              <a:t>2019</a:t>
            </a:r>
            <a:endParaRPr lang="en-US" sz="3600" dirty="0"/>
          </a:p>
        </p:txBody>
      </p:sp>
      <p:pic>
        <p:nvPicPr>
          <p:cNvPr id="4" name="Picture 4" descr="More than Just China: COVID-19 May Ravage Asia | Human Rights Watch"/>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0" y="1399422"/>
            <a:ext cx="3864406" cy="21723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0" y="4831293"/>
            <a:ext cx="3636901" cy="2045757"/>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54334" y="2445021"/>
            <a:ext cx="3420872" cy="2253500"/>
          </a:xfrm>
          <a:prstGeom prst="rect">
            <a:avLst/>
          </a:prstGeom>
        </p:spPr>
      </p:pic>
      <p:sp>
        <p:nvSpPr>
          <p:cNvPr id="7" name="TextBox 6"/>
          <p:cNvSpPr txBox="1"/>
          <p:nvPr/>
        </p:nvSpPr>
        <p:spPr>
          <a:xfrm>
            <a:off x="263232" y="1030090"/>
            <a:ext cx="1402948" cy="369332"/>
          </a:xfrm>
          <a:prstGeom prst="rect">
            <a:avLst/>
          </a:prstGeom>
          <a:noFill/>
        </p:spPr>
        <p:txBody>
          <a:bodyPr wrap="none" rtlCol="0">
            <a:spAutoFit/>
          </a:bodyPr>
          <a:lstStyle/>
          <a:p>
            <a:r>
              <a:rPr lang="en-US" dirty="0"/>
              <a:t>B</a:t>
            </a:r>
            <a:r>
              <a:rPr lang="en-US" dirty="0" smtClean="0"/>
              <a:t>angladesh</a:t>
            </a:r>
            <a:endParaRPr lang="en-US" dirty="0"/>
          </a:p>
        </p:txBody>
      </p:sp>
      <p:sp>
        <p:nvSpPr>
          <p:cNvPr id="8" name="TextBox 7"/>
          <p:cNvSpPr txBox="1"/>
          <p:nvPr/>
        </p:nvSpPr>
        <p:spPr>
          <a:xfrm>
            <a:off x="550815" y="4964667"/>
            <a:ext cx="607859" cy="369332"/>
          </a:xfrm>
          <a:prstGeom prst="rect">
            <a:avLst/>
          </a:prstGeom>
          <a:noFill/>
        </p:spPr>
        <p:txBody>
          <a:bodyPr wrap="none" rtlCol="0">
            <a:spAutoFit/>
          </a:bodyPr>
          <a:lstStyle/>
          <a:p>
            <a:r>
              <a:rPr lang="en-US" dirty="0" smtClean="0"/>
              <a:t>Italy</a:t>
            </a:r>
            <a:endParaRPr lang="en-US" dirty="0"/>
          </a:p>
        </p:txBody>
      </p:sp>
      <p:sp>
        <p:nvSpPr>
          <p:cNvPr id="9" name="TextBox 8"/>
          <p:cNvSpPr txBox="1"/>
          <p:nvPr/>
        </p:nvSpPr>
        <p:spPr>
          <a:xfrm>
            <a:off x="5129054" y="2516710"/>
            <a:ext cx="505267" cy="369332"/>
          </a:xfrm>
          <a:prstGeom prst="rect">
            <a:avLst/>
          </a:prstGeom>
          <a:noFill/>
        </p:spPr>
        <p:txBody>
          <a:bodyPr wrap="none" rtlCol="0">
            <a:spAutoFit/>
          </a:bodyPr>
          <a:lstStyle/>
          <a:p>
            <a:r>
              <a:rPr lang="en-US" dirty="0" smtClean="0"/>
              <a:t>US</a:t>
            </a:r>
            <a:endParaRPr lang="en-US" dirty="0"/>
          </a:p>
        </p:txBody>
      </p:sp>
      <p:pic>
        <p:nvPicPr>
          <p:cNvPr id="2052" name="Picture 4" descr="Coronavirus in Africa"/>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716232" y="4348855"/>
            <a:ext cx="4358973" cy="244736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941660" y="5634113"/>
            <a:ext cx="774571" cy="369332"/>
          </a:xfrm>
          <a:prstGeom prst="rect">
            <a:avLst/>
          </a:prstGeom>
          <a:noFill/>
        </p:spPr>
        <p:txBody>
          <a:bodyPr wrap="none" rtlCol="0">
            <a:spAutoFit/>
          </a:bodyPr>
          <a:lstStyle/>
          <a:p>
            <a:r>
              <a:rPr lang="en-US" dirty="0" smtClean="0"/>
              <a:t>Africa</a:t>
            </a:r>
            <a:endParaRPr lang="en-US" dirty="0"/>
          </a:p>
        </p:txBody>
      </p:sp>
      <p:sp>
        <p:nvSpPr>
          <p:cNvPr id="14" name="TextBox 13"/>
          <p:cNvSpPr txBox="1"/>
          <p:nvPr/>
        </p:nvSpPr>
        <p:spPr>
          <a:xfrm>
            <a:off x="-59211" y="4139580"/>
            <a:ext cx="1082348" cy="369332"/>
          </a:xfrm>
          <a:prstGeom prst="rect">
            <a:avLst/>
          </a:prstGeom>
          <a:noFill/>
        </p:spPr>
        <p:txBody>
          <a:bodyPr wrap="none" rtlCol="0">
            <a:spAutoFit/>
          </a:bodyPr>
          <a:lstStyle/>
          <a:p>
            <a:r>
              <a:rPr lang="en-US" dirty="0" smtClean="0"/>
              <a:t>Australia</a:t>
            </a:r>
            <a:endParaRPr lang="en-US" dirty="0"/>
          </a:p>
        </p:txBody>
      </p:sp>
      <p:pic>
        <p:nvPicPr>
          <p:cNvPr id="2054" name="Picture 6" descr="How Australia brought the coronavirus pandemic under control | Financial  Times"/>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514734" y="2926543"/>
            <a:ext cx="3712371" cy="208953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ovid-19 pandemic tanks Russian economy, plunges families into crisis -  world news - Hindustan Times"/>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208055" y="150155"/>
            <a:ext cx="3867150" cy="217745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527884" y="455862"/>
            <a:ext cx="889987" cy="369332"/>
          </a:xfrm>
          <a:prstGeom prst="rect">
            <a:avLst/>
          </a:prstGeom>
          <a:noFill/>
        </p:spPr>
        <p:txBody>
          <a:bodyPr wrap="none" rtlCol="0">
            <a:spAutoFit/>
          </a:bodyPr>
          <a:lstStyle/>
          <a:p>
            <a:r>
              <a:rPr lang="en-US" dirty="0" smtClean="0"/>
              <a:t>Russia</a:t>
            </a:r>
            <a:endParaRPr lang="en-US" dirty="0"/>
          </a:p>
        </p:txBody>
      </p:sp>
    </p:spTree>
    <p:extLst>
      <p:ext uri="{BB962C8B-B14F-4D97-AF65-F5344CB8AC3E}">
        <p14:creationId xmlns:p14="http://schemas.microsoft.com/office/powerpoint/2010/main" val="346726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idx="4294967295"/>
          </p:nvPr>
        </p:nvSpPr>
        <p:spPr/>
        <p:txBody>
          <a:bodyPr/>
          <a:lstStyle/>
          <a:p>
            <a:pPr eaLnBrk="1" hangingPunct="1"/>
            <a:r>
              <a:rPr lang="en-US" sz="4000" b="1" dirty="0">
                <a:solidFill>
                  <a:srgbClr val="000000"/>
                </a:solidFill>
                <a:latin typeface="Tahoma" charset="0"/>
              </a:rPr>
              <a:t>Take Home Message 15.17</a:t>
            </a:r>
            <a:endParaRPr lang="en-US" sz="4000" dirty="0">
              <a:solidFill>
                <a:srgbClr val="000000"/>
              </a:solidFill>
              <a:latin typeface="Tahoma" charset="0"/>
            </a:endParaRPr>
          </a:p>
        </p:txBody>
      </p:sp>
      <p:sp>
        <p:nvSpPr>
          <p:cNvPr id="110595" name="Content Placeholder 2"/>
          <p:cNvSpPr>
            <a:spLocks noGrp="1"/>
          </p:cNvSpPr>
          <p:nvPr>
            <p:ph idx="4294967295"/>
          </p:nvPr>
        </p:nvSpPr>
        <p:spPr/>
        <p:txBody>
          <a:bodyPr/>
          <a:lstStyle/>
          <a:p>
            <a:pPr eaLnBrk="1" hangingPunct="1">
              <a:buSzPct val="75000"/>
              <a:buFont typeface="Wingdings" charset="0"/>
              <a:buChar char="q"/>
            </a:pPr>
            <a:r>
              <a:rPr lang="en-US" dirty="0">
                <a:solidFill>
                  <a:srgbClr val="000000"/>
                </a:solidFill>
                <a:latin typeface="Tahoma" charset="0"/>
              </a:rPr>
              <a:t>Many diseases are caused by viruses. </a:t>
            </a:r>
          </a:p>
          <a:p>
            <a:pPr eaLnBrk="1" hangingPunct="1">
              <a:buSzPct val="75000"/>
              <a:buFont typeface="Wingdings" charset="0"/>
              <a:buChar char="q"/>
            </a:pPr>
            <a:endParaRPr lang="en-US" sz="1000" dirty="0">
              <a:solidFill>
                <a:srgbClr val="000000"/>
              </a:solidFill>
              <a:latin typeface="Tahoma" charset="0"/>
            </a:endParaRPr>
          </a:p>
          <a:p>
            <a:pPr eaLnBrk="1" hangingPunct="1">
              <a:buSzPct val="75000"/>
              <a:buFont typeface="Wingdings" charset="0"/>
              <a:buChar char="q"/>
            </a:pPr>
            <a:r>
              <a:rPr lang="en-US" dirty="0">
                <a:solidFill>
                  <a:srgbClr val="000000"/>
                </a:solidFill>
                <a:latin typeface="Tahoma" charset="0"/>
              </a:rPr>
              <a:t>DNA viruses are relatively stable, because DNA-replicating enzymes check for errors and correct them during replication. </a:t>
            </a:r>
          </a:p>
          <a:p>
            <a:pPr eaLnBrk="1" hangingPunct="1">
              <a:buSzPct val="75000"/>
              <a:buFont typeface="Wingdings" charset="0"/>
              <a:buChar char="q"/>
            </a:pPr>
            <a:endParaRPr lang="en-US" sz="1000" dirty="0">
              <a:solidFill>
                <a:srgbClr val="000000"/>
              </a:solidFill>
              <a:latin typeface="Tahoma" charset="0"/>
            </a:endParaRPr>
          </a:p>
          <a:p>
            <a:pPr eaLnBrk="1" hangingPunct="1">
              <a:buSzPct val="75000"/>
              <a:buFont typeface="Wingdings" charset="0"/>
              <a:buChar char="q"/>
            </a:pPr>
            <a:r>
              <a:rPr lang="en-US" dirty="0">
                <a:solidFill>
                  <a:srgbClr val="000000"/>
                </a:solidFill>
                <a:latin typeface="Tahoma" charset="0"/>
              </a:rPr>
              <a:t>RNA viruses change quickly, however, because RNA replication enzymes do not have error-checking mechanisms. </a:t>
            </a:r>
          </a:p>
          <a:p>
            <a:pPr eaLnBrk="1" hangingPunct="1">
              <a:buSzPct val="75000"/>
              <a:buFont typeface="Wingdings" charset="0"/>
              <a:buChar char="q"/>
            </a:pPr>
            <a:endParaRPr lang="en-US" dirty="0">
              <a:solidFill>
                <a:srgbClr val="000000"/>
              </a:solidFill>
              <a:latin typeface="Tahoma" charset="0"/>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000">
            <a:alpha val="43000"/>
          </a:srgbClr>
        </a:solidFill>
        <a:effectLst/>
      </p:bgPr>
    </p:bg>
    <p:spTree>
      <p:nvGrpSpPr>
        <p:cNvPr id="1" name=""/>
        <p:cNvGrpSpPr/>
        <p:nvPr/>
      </p:nvGrpSpPr>
      <p:grpSpPr>
        <a:xfrm>
          <a:off x="0" y="0"/>
          <a:ext cx="0" cy="0"/>
          <a:chOff x="0" y="0"/>
          <a:chExt cx="0" cy="0"/>
        </a:xfrm>
      </p:grpSpPr>
      <p:sp>
        <p:nvSpPr>
          <p:cNvPr id="134146" name="Title 1">
            <a:extLst>
              <a:ext uri="{FF2B5EF4-FFF2-40B4-BE49-F238E27FC236}">
                <a16:creationId xmlns:a16="http://schemas.microsoft.com/office/drawing/2014/main" id="{C6A7C9E4-D064-CA41-BE2B-8DF50A0F4818}"/>
              </a:ext>
            </a:extLst>
          </p:cNvPr>
          <p:cNvSpPr>
            <a:spLocks noGrp="1" noChangeArrowheads="1"/>
          </p:cNvSpPr>
          <p:nvPr>
            <p:ph type="title"/>
          </p:nvPr>
        </p:nvSpPr>
        <p:spPr>
          <a:xfrm>
            <a:off x="247650" y="762000"/>
            <a:ext cx="8724900" cy="796925"/>
          </a:xfrm>
        </p:spPr>
        <p:txBody>
          <a:bodyPr/>
          <a:lstStyle/>
          <a:p>
            <a:pPr algn="l"/>
            <a:r>
              <a:rPr lang="en-US" altLang="en-US" sz="3600">
                <a:latin typeface="Comic Sans MS" panose="030F0902030302020204" pitchFamily="66" charset="0"/>
              </a:rPr>
              <a:t>Viruses that have ___ as their </a:t>
            </a:r>
            <a:r>
              <a:rPr lang="en-US" altLang="en-US" sz="3600">
                <a:solidFill>
                  <a:srgbClr val="C00000"/>
                </a:solidFill>
                <a:latin typeface="Comic Sans MS" panose="030F0902030302020204" pitchFamily="66" charset="0"/>
              </a:rPr>
              <a:t>genetic material</a:t>
            </a:r>
            <a:r>
              <a:rPr lang="en-US" altLang="en-US" sz="3600">
                <a:latin typeface="Comic Sans MS" panose="030F0902030302020204" pitchFamily="66" charset="0"/>
              </a:rPr>
              <a:t> make vaccination futile.</a:t>
            </a:r>
          </a:p>
        </p:txBody>
      </p:sp>
      <p:sp>
        <p:nvSpPr>
          <p:cNvPr id="134147" name="Text Placeholder 2">
            <a:extLst>
              <a:ext uri="{FF2B5EF4-FFF2-40B4-BE49-F238E27FC236}">
                <a16:creationId xmlns:a16="http://schemas.microsoft.com/office/drawing/2014/main" id="{3F33FA67-6269-A245-B2D4-E364D808D370}"/>
              </a:ext>
            </a:extLst>
          </p:cNvPr>
          <p:cNvSpPr>
            <a:spLocks noGrp="1" noChangeArrowheads="1"/>
          </p:cNvSpPr>
          <p:nvPr>
            <p:ph type="body" idx="1"/>
          </p:nvPr>
        </p:nvSpPr>
        <p:spPr>
          <a:xfrm>
            <a:off x="247650" y="2176463"/>
            <a:ext cx="8724900" cy="3157537"/>
          </a:xfrm>
        </p:spPr>
        <p:txBody>
          <a:bodyPr/>
          <a:lstStyle/>
          <a:p>
            <a:pPr marL="0" indent="0">
              <a:buFontTx/>
              <a:buNone/>
            </a:pPr>
            <a:r>
              <a:rPr lang="en-US" altLang="en-US">
                <a:latin typeface="Comic Sans MS" panose="030F0902030302020204" pitchFamily="66" charset="0"/>
              </a:rPr>
              <a:t>A. Glycoproteins</a:t>
            </a:r>
          </a:p>
          <a:p>
            <a:pPr marL="0" indent="0">
              <a:buFontTx/>
              <a:buNone/>
            </a:pPr>
            <a:r>
              <a:rPr lang="en-US" altLang="en-US">
                <a:latin typeface="Comic Sans MS" panose="030F0902030302020204" pitchFamily="66" charset="0"/>
              </a:rPr>
              <a:t>B. Reverse transcriptase</a:t>
            </a:r>
          </a:p>
          <a:p>
            <a:pPr marL="0" indent="0">
              <a:buFontTx/>
              <a:buNone/>
            </a:pPr>
            <a:r>
              <a:rPr lang="en-US" altLang="en-US">
                <a:latin typeface="Comic Sans MS" panose="030F0902030302020204" pitchFamily="66" charset="0"/>
              </a:rPr>
              <a:t>C. DNA</a:t>
            </a:r>
          </a:p>
          <a:p>
            <a:pPr marL="0" indent="0">
              <a:buFontTx/>
              <a:buNone/>
            </a:pPr>
            <a:r>
              <a:rPr lang="en-US" altLang="en-US">
                <a:latin typeface="Comic Sans MS" panose="030F0902030302020204" pitchFamily="66" charset="0"/>
              </a:rPr>
              <a:t>D. RNA</a:t>
            </a:r>
          </a:p>
        </p:txBody>
      </p:sp>
    </p:spTree>
    <p:extLst>
      <p:ext uri="{BB962C8B-B14F-4D97-AF65-F5344CB8AC3E}">
        <p14:creationId xmlns:p14="http://schemas.microsoft.com/office/powerpoint/2010/main" val="4039336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3"/>
          <p:cNvSpPr>
            <a:spLocks noGrp="1"/>
          </p:cNvSpPr>
          <p:nvPr>
            <p:ph type="title"/>
          </p:nvPr>
        </p:nvSpPr>
        <p:spPr>
          <a:xfrm>
            <a:off x="0" y="274638"/>
            <a:ext cx="9144000" cy="1143000"/>
          </a:xfrm>
        </p:spPr>
        <p:txBody>
          <a:bodyPr/>
          <a:lstStyle/>
          <a:p>
            <a:pPr eaLnBrk="1" hangingPunct="1"/>
            <a:r>
              <a:rPr lang="en-US" sz="2800" b="1" dirty="0">
                <a:solidFill>
                  <a:srgbClr val="000000"/>
                </a:solidFill>
                <a:latin typeface="Tahoma"/>
                <a:cs typeface="Tahoma"/>
              </a:rPr>
              <a:t>15.18 Viruses infect a wide range of organisms.</a:t>
            </a:r>
            <a:endParaRPr lang="en-US" sz="2800" dirty="0">
              <a:solidFill>
                <a:srgbClr val="000000"/>
              </a:solidFill>
              <a:latin typeface="Tahoma"/>
              <a:cs typeface="Tahoma"/>
            </a:endParaRPr>
          </a:p>
        </p:txBody>
      </p:sp>
      <p:sp>
        <p:nvSpPr>
          <p:cNvPr id="2" name="Content Placeholder 1"/>
          <p:cNvSpPr>
            <a:spLocks noGrp="1"/>
          </p:cNvSpPr>
          <p:nvPr>
            <p:ph idx="1"/>
          </p:nvPr>
        </p:nvSpPr>
        <p:spPr>
          <a:xfrm>
            <a:off x="228600" y="1447800"/>
            <a:ext cx="3429000" cy="5211763"/>
          </a:xfrm>
        </p:spPr>
        <p:txBody>
          <a:bodyPr/>
          <a:lstStyle/>
          <a:p>
            <a:r>
              <a:rPr lang="en-US" sz="2600" dirty="0">
                <a:latin typeface="Tahoma"/>
                <a:cs typeface="Tahoma"/>
              </a:rPr>
              <a:t>Glycoproteins on the surface of a virus determine:</a:t>
            </a:r>
          </a:p>
          <a:p>
            <a:pPr lvl="1"/>
            <a:r>
              <a:rPr lang="en-US" sz="2600" dirty="0">
                <a:latin typeface="Tahoma"/>
                <a:cs typeface="Tahoma"/>
              </a:rPr>
              <a:t>which host species the virus can infect</a:t>
            </a:r>
          </a:p>
          <a:p>
            <a:pPr lvl="1"/>
            <a:r>
              <a:rPr lang="en-US" sz="2600" dirty="0">
                <a:latin typeface="Tahoma"/>
                <a:cs typeface="Tahoma"/>
              </a:rPr>
              <a:t>which tissues of the host it can enter </a:t>
            </a:r>
          </a:p>
          <a:p>
            <a:endParaRPr lang="en-US" sz="2600" dirty="0">
              <a:latin typeface="Tahoma"/>
              <a:cs typeface="Tahoma"/>
            </a:endParaRPr>
          </a:p>
        </p:txBody>
      </p:sp>
      <p:grpSp>
        <p:nvGrpSpPr>
          <p:cNvPr id="4" name="Group 3"/>
          <p:cNvGrpSpPr/>
          <p:nvPr/>
        </p:nvGrpSpPr>
        <p:grpSpPr>
          <a:xfrm>
            <a:off x="3962400" y="1447799"/>
            <a:ext cx="4953000" cy="5128155"/>
            <a:chOff x="1469136" y="216408"/>
            <a:chExt cx="6205728" cy="6425184"/>
          </a:xfrm>
        </p:grpSpPr>
        <p:pic>
          <p:nvPicPr>
            <p:cNvPr id="5" name="Picture 4" descr="A text above reads “The influenza virus has surface glycoproteins that allow it to bind to and exit a host cell.” The virus is depicted as a large ball covered with two types of protrusions which represent surface glycoproteins. The first are oval rods which bind to receptors on the surface of the host cell and allow the virus to enter. The second glycoproteins are depicted as structures that have tiny balls connected to the surface of virus, from which a stem is attached. At the top of the stem are a cluster of four balls. The function of this glycoprotein is to allow the virus to break free from the host cell. Below the main image are three similar structures, with different colored glycoproteins. A callout box reads, “A virus can have multiple strains, each with a different set of surface glycoproteins.”" title="An illustration depicts the parts of the Influenza virus. "/>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69136" y="216408"/>
              <a:ext cx="6205728" cy="6425184"/>
            </a:xfrm>
            <a:prstGeom prst="rect">
              <a:avLst/>
            </a:prstGeom>
          </p:spPr>
        </p:pic>
        <p:sp>
          <p:nvSpPr>
            <p:cNvPr id="6" name="Rectangle 5"/>
            <p:cNvSpPr>
              <a:spLocks noChangeArrowheads="1"/>
            </p:cNvSpPr>
            <p:nvPr/>
          </p:nvSpPr>
          <p:spPr bwMode="auto">
            <a:xfrm>
              <a:off x="1537262" y="1413397"/>
              <a:ext cx="2984404" cy="1793135"/>
            </a:xfrm>
            <a:prstGeom prst="rect">
              <a:avLst/>
            </a:prstGeom>
            <a:noFill/>
            <a:ln w="9525">
              <a:noFill/>
              <a:miter lim="800000"/>
              <a:headEnd/>
              <a:tailEnd/>
            </a:ln>
          </p:spPr>
          <p:txBody>
            <a:bodyPr wrap="square">
              <a:prstTxWarp prst="textNoShape">
                <a:avLst/>
              </a:prstTxWarp>
              <a:spAutoFit/>
            </a:bodyPr>
            <a:lstStyle/>
            <a:p>
              <a:pPr>
                <a:spcBef>
                  <a:spcPts val="600"/>
                </a:spcBef>
              </a:pPr>
              <a:r>
                <a:rPr lang="en-US" sz="1200" b="1" dirty="0">
                  <a:solidFill>
                    <a:srgbClr val="2D82C4"/>
                  </a:solidFill>
                </a:rPr>
                <a:t>SURFACE GLYCOPROTEINS</a:t>
              </a:r>
            </a:p>
            <a:p>
              <a:pPr marL="168275" indent="-168275">
                <a:spcBef>
                  <a:spcPts val="600"/>
                </a:spcBef>
                <a:buFont typeface="Arial"/>
                <a:buChar char="•"/>
              </a:pPr>
              <a:r>
                <a:rPr lang="en-US" sz="1200" dirty="0"/>
                <a:t>Bind to receptors on the surface of the host cell and allow the virus to enter</a:t>
              </a:r>
            </a:p>
            <a:p>
              <a:pPr marL="168275" indent="-168275">
                <a:spcBef>
                  <a:spcPts val="1200"/>
                </a:spcBef>
                <a:buFont typeface="Arial"/>
                <a:buChar char="•"/>
              </a:pPr>
              <a:r>
                <a:rPr lang="en-US" sz="1200" dirty="0"/>
                <a:t>Allow the virus to break free from the host cell</a:t>
              </a:r>
            </a:p>
          </p:txBody>
        </p:sp>
        <p:sp>
          <p:nvSpPr>
            <p:cNvPr id="7" name="TextBox 6"/>
            <p:cNvSpPr txBox="1"/>
            <p:nvPr/>
          </p:nvSpPr>
          <p:spPr>
            <a:xfrm>
              <a:off x="1537262" y="639652"/>
              <a:ext cx="6037997" cy="578431"/>
            </a:xfrm>
            <a:prstGeom prst="rect">
              <a:avLst/>
            </a:prstGeom>
            <a:noFill/>
          </p:spPr>
          <p:txBody>
            <a:bodyPr wrap="square" rtlCol="0">
              <a:spAutoFit/>
            </a:bodyPr>
            <a:lstStyle/>
            <a:p>
              <a:r>
                <a:rPr lang="en-US" sz="1200" dirty="0"/>
                <a:t>The influenza virus has surface glycoproteins that allow it to bind to and exit a host cell.</a:t>
              </a:r>
            </a:p>
          </p:txBody>
        </p:sp>
        <p:sp>
          <p:nvSpPr>
            <p:cNvPr id="8" name="TextBox 7"/>
            <p:cNvSpPr txBox="1"/>
            <p:nvPr/>
          </p:nvSpPr>
          <p:spPr>
            <a:xfrm>
              <a:off x="3089462" y="4226264"/>
              <a:ext cx="4055902" cy="539868"/>
            </a:xfrm>
            <a:prstGeom prst="rect">
              <a:avLst/>
            </a:prstGeom>
            <a:noFill/>
          </p:spPr>
          <p:txBody>
            <a:bodyPr wrap="square" rtlCol="0">
              <a:spAutoFit/>
            </a:bodyPr>
            <a:lstStyle/>
            <a:p>
              <a:r>
                <a:rPr lang="en-US" sz="1100" dirty="0">
                  <a:solidFill>
                    <a:srgbClr val="FF0000"/>
                  </a:solidFill>
                </a:rPr>
                <a:t>A virus can have multiple strains, each with a different set of surface glycoproteins:</a:t>
              </a:r>
            </a:p>
          </p:txBody>
        </p:sp>
        <p:sp>
          <p:nvSpPr>
            <p:cNvPr id="9" name="Freeform 8"/>
            <p:cNvSpPr/>
            <p:nvPr/>
          </p:nvSpPr>
          <p:spPr bwMode="auto">
            <a:xfrm>
              <a:off x="4035105" y="1568741"/>
              <a:ext cx="1241570" cy="679509"/>
            </a:xfrm>
            <a:custGeom>
              <a:avLst/>
              <a:gdLst>
                <a:gd name="connsiteX0" fmla="*/ 1241570 w 1241570"/>
                <a:gd name="connsiteY0" fmla="*/ 0 h 679509"/>
                <a:gd name="connsiteX1" fmla="*/ 1241570 w 1241570"/>
                <a:gd name="connsiteY1" fmla="*/ 0 h 679509"/>
                <a:gd name="connsiteX2" fmla="*/ 0 w 1241570"/>
                <a:gd name="connsiteY2" fmla="*/ 360727 h 679509"/>
                <a:gd name="connsiteX3" fmla="*/ 771787 w 1241570"/>
                <a:gd name="connsiteY3" fmla="*/ 679509 h 679509"/>
              </a:gdLst>
              <a:ahLst/>
              <a:cxnLst>
                <a:cxn ang="0">
                  <a:pos x="connsiteX0" y="connsiteY0"/>
                </a:cxn>
                <a:cxn ang="0">
                  <a:pos x="connsiteX1" y="connsiteY1"/>
                </a:cxn>
                <a:cxn ang="0">
                  <a:pos x="connsiteX2" y="connsiteY2"/>
                </a:cxn>
                <a:cxn ang="0">
                  <a:pos x="connsiteX3" y="connsiteY3"/>
                </a:cxn>
              </a:cxnLst>
              <a:rect l="l" t="t" r="r" b="b"/>
              <a:pathLst>
                <a:path w="1241570" h="679509">
                  <a:moveTo>
                    <a:pt x="1241570" y="0"/>
                  </a:moveTo>
                  <a:lnTo>
                    <a:pt x="1241570" y="0"/>
                  </a:lnTo>
                  <a:lnTo>
                    <a:pt x="0" y="360727"/>
                  </a:lnTo>
                  <a:lnTo>
                    <a:pt x="771787" y="679509"/>
                  </a:lnTo>
                </a:path>
              </a:pathLst>
            </a:cu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Arial" charset="0"/>
              </a:endParaRPr>
            </a:p>
          </p:txBody>
        </p:sp>
        <p:sp>
          <p:nvSpPr>
            <p:cNvPr id="10" name="Freeform 9"/>
            <p:cNvSpPr/>
            <p:nvPr/>
          </p:nvSpPr>
          <p:spPr bwMode="auto">
            <a:xfrm>
              <a:off x="4370664" y="2516697"/>
              <a:ext cx="671119" cy="612397"/>
            </a:xfrm>
            <a:custGeom>
              <a:avLst/>
              <a:gdLst>
                <a:gd name="connsiteX0" fmla="*/ 369116 w 671119"/>
                <a:gd name="connsiteY0" fmla="*/ 0 h 612397"/>
                <a:gd name="connsiteX1" fmla="*/ 0 w 671119"/>
                <a:gd name="connsiteY1" fmla="*/ 302004 h 612397"/>
                <a:gd name="connsiteX2" fmla="*/ 671119 w 671119"/>
                <a:gd name="connsiteY2" fmla="*/ 612397 h 612397"/>
              </a:gdLst>
              <a:ahLst/>
              <a:cxnLst>
                <a:cxn ang="0">
                  <a:pos x="connsiteX0" y="connsiteY0"/>
                </a:cxn>
                <a:cxn ang="0">
                  <a:pos x="connsiteX1" y="connsiteY1"/>
                </a:cxn>
                <a:cxn ang="0">
                  <a:pos x="connsiteX2" y="connsiteY2"/>
                </a:cxn>
              </a:cxnLst>
              <a:rect l="l" t="t" r="r" b="b"/>
              <a:pathLst>
                <a:path w="671119" h="612397">
                  <a:moveTo>
                    <a:pt x="369116" y="0"/>
                  </a:moveTo>
                  <a:lnTo>
                    <a:pt x="0" y="302004"/>
                  </a:lnTo>
                  <a:lnTo>
                    <a:pt x="671119" y="612397"/>
                  </a:lnTo>
                </a:path>
              </a:pathLst>
            </a:cu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Arial" charset="0"/>
              </a:endParaRPr>
            </a:p>
          </p:txBody>
        </p:sp>
      </p:gr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715962"/>
          </a:xfrm>
        </p:spPr>
        <p:txBody>
          <a:bodyPr/>
          <a:lstStyle/>
          <a:p>
            <a:r>
              <a:rPr lang="en-US" sz="3200" dirty="0">
                <a:latin typeface="Tahoma"/>
                <a:cs typeface="Tahoma"/>
              </a:rPr>
              <a:t>Viral Transmission between Species</a:t>
            </a:r>
          </a:p>
        </p:txBody>
      </p:sp>
      <p:grpSp>
        <p:nvGrpSpPr>
          <p:cNvPr id="9" name="Group 8"/>
          <p:cNvGrpSpPr/>
          <p:nvPr/>
        </p:nvGrpSpPr>
        <p:grpSpPr>
          <a:xfrm>
            <a:off x="3429000" y="1037579"/>
            <a:ext cx="5486400" cy="4560462"/>
            <a:chOff x="707136" y="216408"/>
            <a:chExt cx="7729728" cy="6425184"/>
          </a:xfrm>
        </p:grpSpPr>
        <p:pic>
          <p:nvPicPr>
            <p:cNvPr id="5" name="Picture 4" descr="An illustration that depicts that humans do not get the bird flu directly. The top of the illustration shows an image of a bird on one side and a human silhouette on the other side. A line between them with a red circle/diagonal slash indicates that the virus is not transmitted directly. An arrow from the bird shows a green virus orb covered in green glycoproteins. An arrow from the human shows a blue virus orb covered in blue glycoproteins. These proteins are attached to a red blood cell symbol which is shown to belong to a pig, thus suggesting that the pig has both viruses. A green virus orb with blue glycoproteins is shown being transferred from pig to human, which illustrates how humans would get a form of the avian virus from a pig. Text between the photo and the illustration reads &quot;Viruses that infect birds don’t bind well to glycoproteins in human cells, making it difficult for bird viruses to infect humans. However, a virus that infects humans and a virus that infects birds can meet, if both have infected a pig cell. Because viral RNA replication is error-prone, the two viral RNA molecules can get packaged together into a new virus particle. The new virus can have features from the bird virus and be capable of infecting humans.&quot;" title="An illustration depicts the process of viral transmission through “species jumpi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7136" y="216408"/>
              <a:ext cx="7729728" cy="6425184"/>
            </a:xfrm>
            <a:prstGeom prst="rect">
              <a:avLst/>
            </a:prstGeom>
          </p:spPr>
        </p:pic>
        <p:sp>
          <p:nvSpPr>
            <p:cNvPr id="6" name="Rectangle 3"/>
            <p:cNvSpPr>
              <a:spLocks noChangeArrowheads="1"/>
            </p:cNvSpPr>
            <p:nvPr/>
          </p:nvSpPr>
          <p:spPr bwMode="auto">
            <a:xfrm>
              <a:off x="729821" y="1323486"/>
              <a:ext cx="4337131" cy="910609"/>
            </a:xfrm>
            <a:prstGeom prst="rect">
              <a:avLst/>
            </a:prstGeom>
            <a:noFill/>
            <a:ln w="9525">
              <a:noFill/>
              <a:miter lim="800000"/>
              <a:headEnd/>
              <a:tailEnd/>
            </a:ln>
          </p:spPr>
          <p:txBody>
            <a:bodyPr wrap="square">
              <a:prstTxWarp prst="textNoShape">
                <a:avLst/>
              </a:prstTxWarp>
              <a:spAutoFit/>
            </a:bodyPr>
            <a:lstStyle/>
            <a:p>
              <a:r>
                <a:rPr lang="en-US" sz="1200" dirty="0"/>
                <a:t>Viruses that infect birds don’t bind well to glycoproteins in human cells, making it difficult for bird viruses to infect humans</a:t>
              </a:r>
            </a:p>
          </p:txBody>
        </p:sp>
        <p:sp>
          <p:nvSpPr>
            <p:cNvPr id="7" name="Rectangle 6"/>
            <p:cNvSpPr>
              <a:spLocks noChangeArrowheads="1"/>
            </p:cNvSpPr>
            <p:nvPr/>
          </p:nvSpPr>
          <p:spPr bwMode="auto">
            <a:xfrm>
              <a:off x="729821" y="2818628"/>
              <a:ext cx="4135795" cy="910609"/>
            </a:xfrm>
            <a:prstGeom prst="rect">
              <a:avLst/>
            </a:prstGeom>
            <a:noFill/>
            <a:ln w="9525">
              <a:noFill/>
              <a:miter lim="800000"/>
              <a:headEnd/>
              <a:tailEnd/>
            </a:ln>
          </p:spPr>
          <p:txBody>
            <a:bodyPr wrap="square">
              <a:prstTxWarp prst="textNoShape">
                <a:avLst/>
              </a:prstTxWarp>
              <a:spAutoFit/>
            </a:bodyPr>
            <a:lstStyle/>
            <a:p>
              <a:r>
                <a:rPr lang="en-US" sz="1200" dirty="0"/>
                <a:t>However, a virus that infects humans and a virus that infects birds can meet, if both have infected a pig cell.</a:t>
              </a:r>
            </a:p>
          </p:txBody>
        </p:sp>
        <p:sp>
          <p:nvSpPr>
            <p:cNvPr id="8" name="Rectangle 7"/>
            <p:cNvSpPr>
              <a:spLocks noChangeArrowheads="1"/>
            </p:cNvSpPr>
            <p:nvPr/>
          </p:nvSpPr>
          <p:spPr bwMode="auto">
            <a:xfrm>
              <a:off x="729821" y="4240286"/>
              <a:ext cx="4865637" cy="1430956"/>
            </a:xfrm>
            <a:prstGeom prst="rect">
              <a:avLst/>
            </a:prstGeom>
            <a:noFill/>
            <a:ln w="9525">
              <a:noFill/>
              <a:miter lim="800000"/>
              <a:headEnd/>
              <a:tailEnd/>
            </a:ln>
          </p:spPr>
          <p:txBody>
            <a:bodyPr wrap="square">
              <a:prstTxWarp prst="textNoShape">
                <a:avLst/>
              </a:prstTxWarp>
              <a:spAutoFit/>
            </a:bodyPr>
            <a:lstStyle/>
            <a:p>
              <a:r>
                <a:rPr lang="en-US" sz="1200" dirty="0"/>
                <a:t>Because viral RNA replication is error-prone, the two viral RNA molecules can get packaged together into a new virus particle. The new virus can have features from the bird virus and be capable of infecting humans.</a:t>
              </a:r>
            </a:p>
          </p:txBody>
        </p:sp>
      </p:grpSp>
      <p:sp>
        <p:nvSpPr>
          <p:cNvPr id="3" name="Rectangle 2"/>
          <p:cNvSpPr/>
          <p:nvPr/>
        </p:nvSpPr>
        <p:spPr>
          <a:xfrm>
            <a:off x="0" y="5821665"/>
            <a:ext cx="8213499" cy="1200329"/>
          </a:xfrm>
          <a:prstGeom prst="rect">
            <a:avLst/>
          </a:prstGeom>
        </p:spPr>
        <p:txBody>
          <a:bodyPr wrap="square">
            <a:spAutoFit/>
          </a:bodyPr>
          <a:lstStyle/>
          <a:p>
            <a:r>
              <a:rPr lang="en-US" dirty="0"/>
              <a:t>Latest on the research into </a:t>
            </a:r>
            <a:r>
              <a:rPr lang="en-US" dirty="0" err="1"/>
              <a:t>Covid</a:t>
            </a:r>
            <a:r>
              <a:rPr lang="en-US" dirty="0"/>
              <a:t> 19 </a:t>
            </a:r>
            <a:r>
              <a:rPr lang="en-US" dirty="0" smtClean="0"/>
              <a:t>origin:</a:t>
            </a:r>
            <a:endParaRPr lang="en-US" dirty="0" smtClean="0">
              <a:hlinkClick r:id="rId5"/>
            </a:endParaRPr>
          </a:p>
          <a:p>
            <a:r>
              <a:rPr lang="en-US" dirty="0" smtClean="0">
                <a:hlinkClick r:id="rId5"/>
              </a:rPr>
              <a:t>https</a:t>
            </a:r>
            <a:r>
              <a:rPr lang="en-US" dirty="0">
                <a:hlinkClick r:id="rId5"/>
              </a:rPr>
              <a:t>://www.who.int/emergencies/diseases/novel-coronavirus-2019/media-resources/science-in-5/episode-21---covid-19---</a:t>
            </a:r>
            <a:r>
              <a:rPr lang="en-US" dirty="0" smtClean="0">
                <a:hlinkClick r:id="rId5"/>
              </a:rPr>
              <a:t>origins-of-the-sars-cov-2-virus</a:t>
            </a:r>
            <a:r>
              <a:rPr lang="en-US" dirty="0" smtClean="0"/>
              <a:t> </a:t>
            </a:r>
          </a:p>
          <a:p>
            <a:endParaRPr lang="en-US" dirty="0"/>
          </a:p>
        </p:txBody>
      </p:sp>
      <p:pic>
        <p:nvPicPr>
          <p:cNvPr id="3074" name="Picture 2" descr="Short-nosed fruit bat, Thailand"/>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4800" y="1050230"/>
            <a:ext cx="2763398" cy="155441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85750" y="2884581"/>
            <a:ext cx="2458598" cy="1477328"/>
          </a:xfrm>
          <a:prstGeom prst="rect">
            <a:avLst/>
          </a:prstGeom>
          <a:noFill/>
        </p:spPr>
        <p:txBody>
          <a:bodyPr wrap="square" rtlCol="0">
            <a:spAutoFit/>
          </a:bodyPr>
          <a:lstStyle/>
          <a:p>
            <a:r>
              <a:rPr lang="en-US" dirty="0" smtClean="0"/>
              <a:t>Most scientists think that </a:t>
            </a:r>
            <a:r>
              <a:rPr lang="en-US" dirty="0" err="1" smtClean="0"/>
              <a:t>Covid</a:t>
            </a:r>
            <a:r>
              <a:rPr lang="en-US" dirty="0" smtClean="0"/>
              <a:t> 19 originated in bats and jumped into the human population</a:t>
            </a:r>
            <a:endParaRPr lang="en-US" dirty="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idx="4294967295"/>
          </p:nvPr>
        </p:nvSpPr>
        <p:spPr/>
        <p:txBody>
          <a:bodyPr/>
          <a:lstStyle/>
          <a:p>
            <a:pPr eaLnBrk="1" hangingPunct="1"/>
            <a:r>
              <a:rPr lang="en-US" sz="4000" b="1" dirty="0">
                <a:solidFill>
                  <a:srgbClr val="000000"/>
                </a:solidFill>
                <a:latin typeface="Tahoma" charset="0"/>
              </a:rPr>
              <a:t>Take Home Message 15.18</a:t>
            </a:r>
            <a:endParaRPr lang="en-US" sz="4000" dirty="0">
              <a:solidFill>
                <a:srgbClr val="000000"/>
              </a:solidFill>
              <a:latin typeface="Tahoma" charset="0"/>
            </a:endParaRPr>
          </a:p>
        </p:txBody>
      </p:sp>
      <p:sp>
        <p:nvSpPr>
          <p:cNvPr id="117763" name="Content Placeholder 2"/>
          <p:cNvSpPr>
            <a:spLocks noGrp="1"/>
          </p:cNvSpPr>
          <p:nvPr>
            <p:ph idx="4294967295"/>
          </p:nvPr>
        </p:nvSpPr>
        <p:spPr>
          <a:xfrm>
            <a:off x="457200" y="1828800"/>
            <a:ext cx="8229600" cy="4297363"/>
          </a:xfrm>
        </p:spPr>
        <p:txBody>
          <a:bodyPr/>
          <a:lstStyle/>
          <a:p>
            <a:pPr eaLnBrk="1" hangingPunct="1">
              <a:buSzPct val="75000"/>
              <a:buFont typeface="Wingdings" charset="0"/>
              <a:buChar char="q"/>
            </a:pPr>
            <a:r>
              <a:rPr lang="en-US" dirty="0">
                <a:solidFill>
                  <a:srgbClr val="000000"/>
                </a:solidFill>
                <a:latin typeface="Tahoma" charset="0"/>
              </a:rPr>
              <a:t>Glycoproteins on the surfaces of viruses determine the types of cells a virus can invade. </a:t>
            </a:r>
          </a:p>
          <a:p>
            <a:pPr eaLnBrk="1" hangingPunct="1">
              <a:buSzPct val="75000"/>
              <a:buFont typeface="Wingdings" charset="0"/>
              <a:buChar char="q"/>
            </a:pPr>
            <a:endParaRPr lang="en-US" sz="1000" dirty="0">
              <a:solidFill>
                <a:srgbClr val="000000"/>
              </a:solidFill>
              <a:latin typeface="Tahoma" charset="0"/>
            </a:endParaRPr>
          </a:p>
          <a:p>
            <a:pPr eaLnBrk="1" hangingPunct="1">
              <a:buSzPct val="75000"/>
              <a:buFont typeface="Wingdings" charset="0"/>
              <a:buChar char="q"/>
            </a:pPr>
            <a:r>
              <a:rPr lang="en-US" dirty="0">
                <a:solidFill>
                  <a:srgbClr val="000000"/>
                </a:solidFill>
                <a:latin typeface="Tahoma" charset="0"/>
              </a:rPr>
              <a:t>Most viruses infect just one species, or only a few closely related species, and enter only one kind of cell in that species.   </a:t>
            </a: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000">
            <a:alpha val="27000"/>
          </a:srgbClr>
        </a:solidFill>
        <a:effectLst/>
      </p:bgPr>
    </p:bg>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44EBD975-02BC-A44A-BE18-0C574D4B87C3}"/>
              </a:ext>
            </a:extLst>
          </p:cNvPr>
          <p:cNvSpPr>
            <a:spLocks noGrp="1" noChangeArrowheads="1"/>
          </p:cNvSpPr>
          <p:nvPr>
            <p:ph type="title"/>
          </p:nvPr>
        </p:nvSpPr>
        <p:spPr>
          <a:xfrm>
            <a:off x="457200" y="838200"/>
            <a:ext cx="8229600" cy="1143000"/>
          </a:xfrm>
        </p:spPr>
        <p:txBody>
          <a:bodyPr/>
          <a:lstStyle/>
          <a:p>
            <a:pPr algn="l"/>
            <a:r>
              <a:rPr lang="en-US" altLang="en-US" sz="3600">
                <a:solidFill>
                  <a:srgbClr val="C00000"/>
                </a:solidFill>
                <a:latin typeface="Comic Sans MS" panose="030F0902030302020204" pitchFamily="66" charset="0"/>
              </a:rPr>
              <a:t>If the bird flu virus can enter a pig cell, then the pig cell must have ____ that allow the bird flu virus to enter the cell.</a:t>
            </a:r>
          </a:p>
        </p:txBody>
      </p:sp>
      <p:sp>
        <p:nvSpPr>
          <p:cNvPr id="69635" name="Content Placeholder 2">
            <a:extLst>
              <a:ext uri="{FF2B5EF4-FFF2-40B4-BE49-F238E27FC236}">
                <a16:creationId xmlns:a16="http://schemas.microsoft.com/office/drawing/2014/main" id="{301B9941-9D6C-4541-8C7E-324B41F73591}"/>
              </a:ext>
            </a:extLst>
          </p:cNvPr>
          <p:cNvSpPr>
            <a:spLocks noGrp="1" noChangeArrowheads="1"/>
          </p:cNvSpPr>
          <p:nvPr>
            <p:ph idx="1"/>
          </p:nvPr>
        </p:nvSpPr>
        <p:spPr>
          <a:xfrm>
            <a:off x="457200" y="2514600"/>
            <a:ext cx="8229600" cy="3611563"/>
          </a:xfrm>
        </p:spPr>
        <p:txBody>
          <a:bodyPr/>
          <a:lstStyle/>
          <a:p>
            <a:pPr marL="514350" indent="-514350">
              <a:buFontTx/>
              <a:buNone/>
            </a:pPr>
            <a:r>
              <a:rPr lang="en-US" altLang="en-US">
                <a:latin typeface="Comic Sans MS" panose="030F0902030302020204" pitchFamily="66" charset="0"/>
              </a:rPr>
              <a:t>A. Cell membrane</a:t>
            </a:r>
          </a:p>
          <a:p>
            <a:pPr marL="514350" indent="-514350">
              <a:buFontTx/>
              <a:buNone/>
            </a:pPr>
            <a:r>
              <a:rPr lang="en-US" altLang="en-US">
                <a:latin typeface="Comic Sans MS" panose="030F0902030302020204" pitchFamily="66" charset="0"/>
              </a:rPr>
              <a:t>B. Capsid</a:t>
            </a:r>
          </a:p>
          <a:p>
            <a:pPr marL="514350" indent="-514350">
              <a:buFontTx/>
              <a:buNone/>
            </a:pPr>
            <a:r>
              <a:rPr lang="en-US" altLang="en-US">
                <a:latin typeface="Comic Sans MS" panose="030F0902030302020204" pitchFamily="66" charset="0"/>
              </a:rPr>
              <a:t>C. Glycoproteins</a:t>
            </a:r>
          </a:p>
          <a:p>
            <a:pPr marL="514350" indent="-514350">
              <a:buFontTx/>
              <a:buNone/>
            </a:pPr>
            <a:r>
              <a:rPr lang="en-US" altLang="en-US">
                <a:latin typeface="Comic Sans MS" panose="030F0902030302020204" pitchFamily="66" charset="0"/>
              </a:rPr>
              <a:t>D. All of the above</a:t>
            </a:r>
          </a:p>
        </p:txBody>
      </p:sp>
    </p:spTree>
    <p:extLst>
      <p:ext uri="{BB962C8B-B14F-4D97-AF65-F5344CB8AC3E}">
        <p14:creationId xmlns:p14="http://schemas.microsoft.com/office/powerpoint/2010/main" val="2953303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2">
            <a:extLst>
              <a:ext uri="{FF2B5EF4-FFF2-40B4-BE49-F238E27FC236}">
                <a16:creationId xmlns:a16="http://schemas.microsoft.com/office/drawing/2014/main" id="{38388D5F-A1A5-944B-B359-558988DC2084}"/>
              </a:ext>
            </a:extLst>
          </p:cNvPr>
          <p:cNvSpPr txBox="1">
            <a:spLocks noChangeArrowheads="1"/>
          </p:cNvSpPr>
          <p:nvPr/>
        </p:nvSpPr>
        <p:spPr bwMode="auto">
          <a:xfrm>
            <a:off x="533400" y="474089"/>
            <a:ext cx="25378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3600" dirty="0" smtClean="0">
                <a:solidFill>
                  <a:srgbClr val="9900CC"/>
                </a:solidFill>
                <a:latin typeface="Comic Sans MS" panose="030F0902030302020204" pitchFamily="66" charset="0"/>
              </a:rPr>
              <a:t>COVID-19 </a:t>
            </a:r>
            <a:endParaRPr lang="en-US" altLang="en-US" sz="3600" dirty="0">
              <a:solidFill>
                <a:srgbClr val="9900CC"/>
              </a:solidFill>
              <a:latin typeface="Comic Sans MS" panose="030F0902030302020204" pitchFamily="66" charset="0"/>
            </a:endParaRPr>
          </a:p>
        </p:txBody>
      </p:sp>
      <p:pic>
        <p:nvPicPr>
          <p:cNvPr id="35848" name="Picture 8" descr="https://static01.nyt.com/images/2020/01/21/us/china-wuhan-coronavirus-promo-1579641872730/china-wuhan-coronavirus-promo-1579641872730-articleLarge-v13.png">
            <a:extLst>
              <a:ext uri="{FF2B5EF4-FFF2-40B4-BE49-F238E27FC236}">
                <a16:creationId xmlns:a16="http://schemas.microsoft.com/office/drawing/2014/main" id="{A8436838-1EF1-524D-B425-D7BCD3C3790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71274" y="211295"/>
            <a:ext cx="1515232" cy="134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036555" y="2793112"/>
            <a:ext cx="3967753" cy="646331"/>
          </a:xfrm>
          <a:prstGeom prst="rect">
            <a:avLst/>
          </a:prstGeom>
          <a:noFill/>
        </p:spPr>
        <p:txBody>
          <a:bodyPr wrap="none" rtlCol="0">
            <a:spAutoFit/>
          </a:bodyPr>
          <a:lstStyle/>
          <a:p>
            <a:r>
              <a:rPr lang="en-US" dirty="0" smtClean="0">
                <a:hlinkClick r:id="rId4"/>
              </a:rPr>
              <a:t>https</a:t>
            </a:r>
            <a:r>
              <a:rPr lang="en-US" dirty="0">
                <a:hlinkClick r:id="rId4"/>
              </a:rPr>
              <a:t>://</a:t>
            </a:r>
            <a:r>
              <a:rPr lang="en-US" dirty="0" smtClean="0">
                <a:hlinkClick r:id="rId4"/>
              </a:rPr>
              <a:t>coronavirus.jhu.edu/map.html</a:t>
            </a:r>
            <a:r>
              <a:rPr lang="en-US" dirty="0" smtClean="0"/>
              <a:t> </a:t>
            </a:r>
          </a:p>
          <a:p>
            <a:endParaRPr lang="en-US" dirty="0" smtClean="0"/>
          </a:p>
        </p:txBody>
      </p:sp>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79978" y="0"/>
            <a:ext cx="4268217" cy="271319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0350" y="3439443"/>
            <a:ext cx="4997846" cy="3295583"/>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465701"/>
            <a:ext cx="2734432" cy="4269325"/>
          </a:xfrm>
          <a:prstGeom prst="rect">
            <a:avLst/>
          </a:prstGeom>
        </p:spPr>
      </p:pic>
      <p:sp>
        <p:nvSpPr>
          <p:cNvPr id="8" name="TextBox 7"/>
          <p:cNvSpPr txBox="1"/>
          <p:nvPr/>
        </p:nvSpPr>
        <p:spPr>
          <a:xfrm>
            <a:off x="764128" y="1534820"/>
            <a:ext cx="1951254" cy="646331"/>
          </a:xfrm>
          <a:prstGeom prst="rect">
            <a:avLst/>
          </a:prstGeom>
          <a:noFill/>
        </p:spPr>
        <p:txBody>
          <a:bodyPr wrap="square" rtlCol="0">
            <a:spAutoFit/>
          </a:bodyPr>
          <a:lstStyle/>
          <a:p>
            <a:r>
              <a:rPr lang="en-US" dirty="0" smtClean="0"/>
              <a:t>Originated in </a:t>
            </a:r>
          </a:p>
          <a:p>
            <a:r>
              <a:rPr lang="en-US" dirty="0" smtClean="0"/>
              <a:t>Wuhan, China</a:t>
            </a:r>
            <a:endParaRPr lang="en-US" dirty="0"/>
          </a:p>
        </p:txBody>
      </p:sp>
    </p:spTree>
    <p:extLst>
      <p:ext uri="{BB962C8B-B14F-4D97-AF65-F5344CB8AC3E}">
        <p14:creationId xmlns:p14="http://schemas.microsoft.com/office/powerpoint/2010/main" val="1038911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eaLnBrk="1" hangingPunct="1">
              <a:defRPr/>
            </a:pPr>
            <a:r>
              <a:rPr lang="en-US" sz="2800" b="1" dirty="0">
                <a:solidFill>
                  <a:srgbClr val="000000"/>
                </a:solidFill>
                <a:latin typeface="Tahoma"/>
                <a:ea typeface="+mj-ea"/>
                <a:cs typeface="Tahoma"/>
              </a:rPr>
              <a:t>15.19 HIV illustrates the difficulty of controlling infectious viruses.</a:t>
            </a:r>
            <a:endParaRPr lang="en-US" sz="2800" dirty="0">
              <a:solidFill>
                <a:srgbClr val="000000"/>
              </a:solidFill>
              <a:latin typeface="Tahoma"/>
              <a:ea typeface="+mj-ea"/>
              <a:cs typeface="Tahoma"/>
            </a:endParaRPr>
          </a:p>
        </p:txBody>
      </p:sp>
      <p:sp>
        <p:nvSpPr>
          <p:cNvPr id="2" name="Content Placeholder 1"/>
          <p:cNvSpPr>
            <a:spLocks noGrp="1"/>
          </p:cNvSpPr>
          <p:nvPr>
            <p:ph idx="1"/>
          </p:nvPr>
        </p:nvSpPr>
        <p:spPr>
          <a:xfrm>
            <a:off x="457200" y="1752600"/>
            <a:ext cx="8229600" cy="4648200"/>
          </a:xfrm>
        </p:spPr>
        <p:txBody>
          <a:bodyPr/>
          <a:lstStyle/>
          <a:p>
            <a:r>
              <a:rPr lang="en-US" dirty="0">
                <a:solidFill>
                  <a:srgbClr val="000000"/>
                </a:solidFill>
                <a:latin typeface="Tahoma"/>
                <a:cs typeface="Tahoma"/>
              </a:rPr>
              <a:t>Human immunodeficiency virus (HIV)</a:t>
            </a:r>
          </a:p>
          <a:p>
            <a:pPr marL="0" indent="0">
              <a:buNone/>
            </a:pPr>
            <a:endParaRPr lang="en-US" dirty="0">
              <a:solidFill>
                <a:srgbClr val="000000"/>
              </a:solidFill>
              <a:latin typeface="Tahoma"/>
              <a:cs typeface="Tahoma"/>
            </a:endParaRPr>
          </a:p>
          <a:p>
            <a:r>
              <a:rPr lang="en-US" dirty="0">
                <a:solidFill>
                  <a:srgbClr val="000000"/>
                </a:solidFill>
                <a:latin typeface="Tahoma"/>
                <a:cs typeface="Tahoma"/>
              </a:rPr>
              <a:t>Acquired immunodeficiency syndrome (AIDS)</a:t>
            </a:r>
          </a:p>
          <a:p>
            <a:pPr lvl="1"/>
            <a:r>
              <a:rPr lang="en-US" sz="3200" dirty="0">
                <a:solidFill>
                  <a:srgbClr val="000000"/>
                </a:solidFill>
                <a:latin typeface="Tahoma"/>
                <a:cs typeface="Tahoma"/>
              </a:rPr>
              <a:t>HIV causes AIDS</a:t>
            </a:r>
          </a:p>
          <a:p>
            <a:pPr lvl="1"/>
            <a:endParaRPr lang="en-US" sz="3200" i="1" dirty="0">
              <a:solidFill>
                <a:srgbClr val="000000"/>
              </a:solidFill>
              <a:latin typeface="Tahoma"/>
              <a:cs typeface="Tahoma"/>
            </a:endParaRPr>
          </a:p>
          <a:p>
            <a:r>
              <a:rPr lang="en-US" dirty="0">
                <a:solidFill>
                  <a:srgbClr val="000000"/>
                </a:solidFill>
                <a:latin typeface="Tahoma"/>
                <a:cs typeface="Tahoma"/>
              </a:rPr>
              <a:t>HIV has hallmark qualities that make viral diseases hard to control.</a:t>
            </a: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4114800" cy="1143000"/>
          </a:xfrm>
        </p:spPr>
        <p:txBody>
          <a:bodyPr>
            <a:normAutofit/>
          </a:bodyPr>
          <a:lstStyle/>
          <a:p>
            <a:pPr algn="l" eaLnBrk="1" hangingPunct="1">
              <a:defRPr/>
            </a:pPr>
            <a:r>
              <a:rPr lang="en-US" sz="3200" dirty="0">
                <a:latin typeface="Tahoma"/>
                <a:ea typeface="+mj-ea"/>
                <a:cs typeface="Tahoma"/>
              </a:rPr>
              <a:t>HIV mutates easily.</a:t>
            </a:r>
          </a:p>
        </p:txBody>
      </p:sp>
      <p:sp>
        <p:nvSpPr>
          <p:cNvPr id="2" name="Content Placeholder 1"/>
          <p:cNvSpPr>
            <a:spLocks noGrp="1"/>
          </p:cNvSpPr>
          <p:nvPr>
            <p:ph idx="1"/>
          </p:nvPr>
        </p:nvSpPr>
        <p:spPr>
          <a:xfrm>
            <a:off x="457200" y="1600200"/>
            <a:ext cx="3581400" cy="4525963"/>
          </a:xfrm>
        </p:spPr>
        <p:txBody>
          <a:bodyPr/>
          <a:lstStyle/>
          <a:p>
            <a:r>
              <a:rPr lang="en-US" sz="2800" dirty="0">
                <a:latin typeface="Tahoma"/>
                <a:cs typeface="Tahoma"/>
              </a:rPr>
              <a:t>HIV is a </a:t>
            </a:r>
            <a:r>
              <a:rPr lang="en-US" sz="2800" b="1" dirty="0">
                <a:latin typeface="Tahoma"/>
                <a:cs typeface="Tahoma"/>
              </a:rPr>
              <a:t>retrovirus—</a:t>
            </a:r>
            <a:r>
              <a:rPr lang="en-US" sz="2800" dirty="0">
                <a:latin typeface="Tahoma"/>
                <a:cs typeface="Tahoma"/>
              </a:rPr>
              <a:t>an RNA-containing virus that contains reverse transcriptase.</a:t>
            </a:r>
          </a:p>
          <a:p>
            <a:r>
              <a:rPr lang="en-US" sz="2800" dirty="0">
                <a:latin typeface="Tahoma"/>
                <a:cs typeface="Tahoma"/>
              </a:rPr>
              <a:t>Reverse transcriptase is error-prone.</a:t>
            </a:r>
          </a:p>
        </p:txBody>
      </p:sp>
      <p:grpSp>
        <p:nvGrpSpPr>
          <p:cNvPr id="34" name="Group 33"/>
          <p:cNvGrpSpPr/>
          <p:nvPr/>
        </p:nvGrpSpPr>
        <p:grpSpPr>
          <a:xfrm>
            <a:off x="4652691" y="222900"/>
            <a:ext cx="4338909" cy="6392896"/>
            <a:chOff x="2537880" y="222900"/>
            <a:chExt cx="4338909" cy="6392896"/>
          </a:xfrm>
        </p:grpSpPr>
        <p:pic>
          <p:nvPicPr>
            <p:cNvPr id="5" name="Picture 4" descr="A text above reads &quot;The HIV particle carries its genetic instructions in the form of RNA rather than DNA. The virus takes over a white blood cell’s replicating machinery to produce a new generation of HIV particles.&quot; In this illustration, the HIV virus is represented as follows: &#10;The center is an elongated hexagon with a thick cell wall. &#10;Inside are two identical RNA strands (strings) with the reverse transcriptase (leaf-like structures) at the end. &#10;The hexagon is surrounded by a circle studded by stems with balls on top to represent the surface glycoproteins. &#10;The host cell is represented by an oval. &#10;The nucleus is at the center of the host cell. It contains string-like strands of DNA.&#10;The virus is shown attaching itself and merging with the host cell wall, releasing proteins and the RNA strands.&#10;The replication steps are as follows:&#10;1. An enzyme carried within the HIV particle converts the viral RNA into DNA once inside the infected cell. (Making DNA from RNA is like transcription in reverse, so the enzyme is called reverse transcriptase.)&#10;2. The newly produced DNA, based on the code carried by the HIV particles, is inserted into the host’s DNA.&#10;3. The host cell then transcribes the genes from HIV, much like it transcribes other genes. But these genes code for the production of new virus particles.&#10;4. The new virus particles are assembled and released from the host cell.&#10;" title="An illustration shows how the HIV virus replicates. "/>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55900" y="222900"/>
              <a:ext cx="3621024" cy="6392896"/>
            </a:xfrm>
            <a:prstGeom prst="rect">
              <a:avLst/>
            </a:prstGeom>
          </p:spPr>
        </p:pic>
        <p:sp>
          <p:nvSpPr>
            <p:cNvPr id="6" name="Rectangle 3"/>
            <p:cNvSpPr>
              <a:spLocks noChangeArrowheads="1"/>
            </p:cNvSpPr>
            <p:nvPr/>
          </p:nvSpPr>
          <p:spPr bwMode="auto">
            <a:xfrm>
              <a:off x="4485333" y="2260948"/>
              <a:ext cx="2391456" cy="2862197"/>
            </a:xfrm>
            <a:prstGeom prst="rect">
              <a:avLst/>
            </a:prstGeom>
            <a:solidFill>
              <a:srgbClr val="FFFFFF"/>
            </a:solidFill>
            <a:ln w="9525">
              <a:solidFill>
                <a:schemeClr val="bg1">
                  <a:lumMod val="95000"/>
                </a:schemeClr>
              </a:solidFill>
              <a:round/>
              <a:headEnd/>
              <a:tailEnd/>
            </a:ln>
            <a:effectLst>
              <a:outerShdw blurRad="50800" dist="38100" dir="2700000">
                <a:srgbClr val="000000">
                  <a:alpha val="43000"/>
                </a:srgbClr>
              </a:outerShdw>
            </a:effectLst>
          </p:spPr>
          <p:txBody>
            <a:bodyPr lIns="137160">
              <a:prstTxWarp prst="textNoShape">
                <a:avLst/>
              </a:prstTxWarp>
            </a:bodyPr>
            <a:lstStyle/>
            <a:p>
              <a:r>
                <a:rPr lang="en-US" sz="900" dirty="0">
                  <a:solidFill>
                    <a:srgbClr val="000000"/>
                  </a:solidFill>
                </a:rPr>
                <a:t>An enzyme carried within the HIV particle converts the viral RNA into DNA once inside the infected cell. (Making DNA from RNA is like transcription in reverse, so the enzyme is called reverse transcriptase.)</a:t>
              </a:r>
            </a:p>
            <a:p>
              <a:endParaRPr lang="en-US" sz="900" dirty="0">
                <a:solidFill>
                  <a:srgbClr val="000000"/>
                </a:solidFill>
              </a:endParaRPr>
            </a:p>
            <a:p>
              <a:endParaRPr lang="en-US" sz="900" dirty="0">
                <a:solidFill>
                  <a:srgbClr val="000000"/>
                </a:solidFill>
              </a:endParaRPr>
            </a:p>
            <a:p>
              <a:r>
                <a:rPr lang="en-US" sz="900" dirty="0">
                  <a:solidFill>
                    <a:srgbClr val="000000"/>
                  </a:solidFill>
                </a:rPr>
                <a:t>The newly produced DNA, based on the code carried by the HIV particles, is inserted into the host’s DNA.</a:t>
              </a:r>
            </a:p>
            <a:p>
              <a:endParaRPr lang="en-US" sz="900" dirty="0">
                <a:solidFill>
                  <a:srgbClr val="000000"/>
                </a:solidFill>
              </a:endParaRPr>
            </a:p>
            <a:p>
              <a:r>
                <a:rPr lang="en-US" sz="900" dirty="0">
                  <a:solidFill>
                    <a:srgbClr val="000000"/>
                  </a:solidFill>
                </a:rPr>
                <a:t>The host cell then transcribes the genes from HIV, much like it transcribes other genes. But these genes code for the production of new virus particles.</a:t>
              </a:r>
            </a:p>
            <a:p>
              <a:endParaRPr lang="en-US" sz="900" dirty="0">
                <a:solidFill>
                  <a:srgbClr val="000000"/>
                </a:solidFill>
              </a:endParaRPr>
            </a:p>
            <a:p>
              <a:endParaRPr lang="en-US" sz="900" dirty="0">
                <a:solidFill>
                  <a:srgbClr val="000000"/>
                </a:solidFill>
              </a:endParaRPr>
            </a:p>
            <a:p>
              <a:r>
                <a:rPr lang="en-US" sz="900" dirty="0">
                  <a:solidFill>
                    <a:srgbClr val="000000"/>
                  </a:solidFill>
                </a:rPr>
                <a:t>The new virus particles are assembled and released from the host cell.</a:t>
              </a:r>
            </a:p>
            <a:p>
              <a:endParaRPr lang="en-US" sz="900" dirty="0">
                <a:solidFill>
                  <a:srgbClr val="000000"/>
                </a:solidFill>
              </a:endParaRPr>
            </a:p>
          </p:txBody>
        </p:sp>
        <p:sp>
          <p:nvSpPr>
            <p:cNvPr id="7" name="Oval 6"/>
            <p:cNvSpPr>
              <a:spLocks noChangeArrowheads="1"/>
            </p:cNvSpPr>
            <p:nvPr/>
          </p:nvSpPr>
          <p:spPr bwMode="auto">
            <a:xfrm>
              <a:off x="4355410" y="3238302"/>
              <a:ext cx="206733" cy="206733"/>
            </a:xfrm>
            <a:prstGeom prst="ellipse">
              <a:avLst/>
            </a:prstGeom>
            <a:solidFill>
              <a:srgbClr val="000000"/>
            </a:solidFill>
            <a:ln w="19050">
              <a:solidFill>
                <a:srgbClr val="FFFFFF"/>
              </a:solidFill>
              <a:round/>
              <a:headEnd/>
              <a:tailEnd/>
            </a:ln>
          </p:spPr>
          <p:txBody>
            <a:bodyPr vert="horz" anchor="ctr" anchorCtr="1">
              <a:prstTxWarp prst="textNoShape">
                <a:avLst/>
              </a:prstTxWarp>
            </a:bodyPr>
            <a:lstStyle/>
            <a:p>
              <a:r>
                <a:rPr lang="en-US" sz="1000" b="1" dirty="0">
                  <a:solidFill>
                    <a:schemeClr val="bg1"/>
                  </a:solidFill>
                  <a:effectLst>
                    <a:outerShdw sx="1000" sy="1000" algn="ctr" rotWithShape="0">
                      <a:schemeClr val="bg1"/>
                    </a:outerShdw>
                  </a:effectLst>
                </a:rPr>
                <a:t>2</a:t>
              </a:r>
            </a:p>
          </p:txBody>
        </p:sp>
        <p:sp>
          <p:nvSpPr>
            <p:cNvPr id="8" name="Oval 7"/>
            <p:cNvSpPr>
              <a:spLocks noChangeArrowheads="1"/>
            </p:cNvSpPr>
            <p:nvPr/>
          </p:nvSpPr>
          <p:spPr bwMode="auto">
            <a:xfrm>
              <a:off x="4346532" y="2272046"/>
              <a:ext cx="206733" cy="206733"/>
            </a:xfrm>
            <a:prstGeom prst="ellipse">
              <a:avLst/>
            </a:prstGeom>
            <a:solidFill>
              <a:srgbClr val="000000"/>
            </a:solidFill>
            <a:ln w="19050">
              <a:solidFill>
                <a:srgbClr val="FFFFFF"/>
              </a:solidFill>
              <a:round/>
              <a:headEnd/>
              <a:tailEnd/>
            </a:ln>
          </p:spPr>
          <p:txBody>
            <a:bodyPr vert="horz" anchor="ctr" anchorCtr="1">
              <a:prstTxWarp prst="textNoShape">
                <a:avLst/>
              </a:prstTxWarp>
            </a:bodyPr>
            <a:lstStyle/>
            <a:p>
              <a:r>
                <a:rPr lang="en-US" sz="1000" b="1" dirty="0">
                  <a:solidFill>
                    <a:schemeClr val="bg1"/>
                  </a:solidFill>
                  <a:effectLst>
                    <a:outerShdw sx="1000" sy="1000" algn="ctr" rotWithShape="0">
                      <a:schemeClr val="bg1"/>
                    </a:outerShdw>
                  </a:effectLst>
                </a:rPr>
                <a:t>1</a:t>
              </a:r>
            </a:p>
          </p:txBody>
        </p:sp>
        <p:sp>
          <p:nvSpPr>
            <p:cNvPr id="9" name="Oval 8"/>
            <p:cNvSpPr>
              <a:spLocks noChangeArrowheads="1"/>
            </p:cNvSpPr>
            <p:nvPr/>
          </p:nvSpPr>
          <p:spPr bwMode="auto">
            <a:xfrm>
              <a:off x="4376325" y="3780823"/>
              <a:ext cx="206733" cy="206733"/>
            </a:xfrm>
            <a:prstGeom prst="ellipse">
              <a:avLst/>
            </a:prstGeom>
            <a:solidFill>
              <a:srgbClr val="000000"/>
            </a:solidFill>
            <a:ln w="19050">
              <a:solidFill>
                <a:srgbClr val="FFFFFF"/>
              </a:solidFill>
              <a:round/>
              <a:headEnd/>
              <a:tailEnd/>
            </a:ln>
          </p:spPr>
          <p:txBody>
            <a:bodyPr vert="horz" anchor="ctr" anchorCtr="1">
              <a:prstTxWarp prst="textNoShape">
                <a:avLst/>
              </a:prstTxWarp>
            </a:bodyPr>
            <a:lstStyle/>
            <a:p>
              <a:r>
                <a:rPr lang="en-US" sz="1000" b="1" dirty="0">
                  <a:solidFill>
                    <a:schemeClr val="bg1"/>
                  </a:solidFill>
                  <a:effectLst>
                    <a:outerShdw sx="1000" sy="1000" algn="ctr" rotWithShape="0">
                      <a:schemeClr val="bg1"/>
                    </a:outerShdw>
                  </a:effectLst>
                </a:rPr>
                <a:t>3</a:t>
              </a:r>
            </a:p>
          </p:txBody>
        </p:sp>
        <p:sp>
          <p:nvSpPr>
            <p:cNvPr id="10" name="Oval 9"/>
            <p:cNvSpPr>
              <a:spLocks noChangeArrowheads="1"/>
            </p:cNvSpPr>
            <p:nvPr/>
          </p:nvSpPr>
          <p:spPr bwMode="auto">
            <a:xfrm>
              <a:off x="4367447" y="4635868"/>
              <a:ext cx="206733" cy="206733"/>
            </a:xfrm>
            <a:prstGeom prst="ellipse">
              <a:avLst/>
            </a:prstGeom>
            <a:solidFill>
              <a:srgbClr val="000000"/>
            </a:solidFill>
            <a:ln w="19050">
              <a:solidFill>
                <a:srgbClr val="FFFFFF"/>
              </a:solidFill>
              <a:round/>
              <a:headEnd/>
              <a:tailEnd/>
            </a:ln>
          </p:spPr>
          <p:txBody>
            <a:bodyPr vert="horz" anchor="ctr" anchorCtr="1">
              <a:prstTxWarp prst="textNoShape">
                <a:avLst/>
              </a:prstTxWarp>
            </a:bodyPr>
            <a:lstStyle/>
            <a:p>
              <a:r>
                <a:rPr lang="en-US" sz="1000" b="1" dirty="0">
                  <a:solidFill>
                    <a:schemeClr val="bg1"/>
                  </a:solidFill>
                  <a:effectLst>
                    <a:outerShdw sx="1000" sy="1000" algn="ctr" rotWithShape="0">
                      <a:schemeClr val="bg1"/>
                    </a:outerShdw>
                  </a:effectLst>
                </a:rPr>
                <a:t>4</a:t>
              </a:r>
            </a:p>
          </p:txBody>
        </p:sp>
        <p:sp>
          <p:nvSpPr>
            <p:cNvPr id="11" name="Rectangle 2"/>
            <p:cNvSpPr>
              <a:spLocks noChangeArrowheads="1"/>
            </p:cNvSpPr>
            <p:nvPr/>
          </p:nvSpPr>
          <p:spPr bwMode="auto">
            <a:xfrm>
              <a:off x="2723502" y="396354"/>
              <a:ext cx="3595633" cy="507831"/>
            </a:xfrm>
            <a:prstGeom prst="rect">
              <a:avLst/>
            </a:prstGeom>
            <a:noFill/>
            <a:ln w="9525">
              <a:noFill/>
              <a:miter lim="800000"/>
              <a:headEnd/>
              <a:tailEnd/>
            </a:ln>
          </p:spPr>
          <p:txBody>
            <a:bodyPr wrap="square">
              <a:prstTxWarp prst="textNoShape">
                <a:avLst/>
              </a:prstTxWarp>
              <a:spAutoFit/>
            </a:bodyPr>
            <a:lstStyle/>
            <a:p>
              <a:r>
                <a:rPr lang="en-US" sz="900" dirty="0"/>
                <a:t>The HIV particle carries its genetic instructions in the form of RNA rather than DNA. The virus takes over a white blood cell’s replicating machinery to produce a new generation of HIV particles.</a:t>
              </a:r>
            </a:p>
          </p:txBody>
        </p:sp>
        <p:sp>
          <p:nvSpPr>
            <p:cNvPr id="12" name="Rectangle 3"/>
            <p:cNvSpPr>
              <a:spLocks noChangeArrowheads="1"/>
            </p:cNvSpPr>
            <p:nvPr/>
          </p:nvSpPr>
          <p:spPr bwMode="auto">
            <a:xfrm>
              <a:off x="2537880" y="881983"/>
              <a:ext cx="2016350" cy="230832"/>
            </a:xfrm>
            <a:prstGeom prst="rect">
              <a:avLst/>
            </a:prstGeom>
            <a:noFill/>
            <a:ln w="9525">
              <a:noFill/>
              <a:miter lim="800000"/>
              <a:headEnd/>
              <a:tailEnd/>
            </a:ln>
          </p:spPr>
          <p:txBody>
            <a:bodyPr wrap="square">
              <a:prstTxWarp prst="textNoShape">
                <a:avLst/>
              </a:prstTxWarp>
              <a:spAutoFit/>
            </a:bodyPr>
            <a:lstStyle/>
            <a:p>
              <a:r>
                <a:rPr lang="en-US" sz="900" dirty="0"/>
                <a:t>RNA (two identical strands)</a:t>
              </a:r>
            </a:p>
          </p:txBody>
        </p:sp>
        <p:sp>
          <p:nvSpPr>
            <p:cNvPr id="13" name="Rectangle 4"/>
            <p:cNvSpPr>
              <a:spLocks noChangeArrowheads="1"/>
            </p:cNvSpPr>
            <p:nvPr/>
          </p:nvSpPr>
          <p:spPr bwMode="auto">
            <a:xfrm>
              <a:off x="2537880" y="1040060"/>
              <a:ext cx="1694081" cy="230832"/>
            </a:xfrm>
            <a:prstGeom prst="rect">
              <a:avLst/>
            </a:prstGeom>
            <a:noFill/>
            <a:ln w="9525">
              <a:noFill/>
              <a:miter lim="800000"/>
              <a:headEnd/>
              <a:tailEnd/>
            </a:ln>
          </p:spPr>
          <p:txBody>
            <a:bodyPr wrap="square">
              <a:prstTxWarp prst="textNoShape">
                <a:avLst/>
              </a:prstTxWarp>
              <a:spAutoFit/>
            </a:bodyPr>
            <a:lstStyle/>
            <a:p>
              <a:r>
                <a:rPr lang="en-US" sz="900" dirty="0"/>
                <a:t>Reverse transcriptase</a:t>
              </a:r>
            </a:p>
          </p:txBody>
        </p:sp>
        <p:sp>
          <p:nvSpPr>
            <p:cNvPr id="14" name="Rectangle 5"/>
            <p:cNvSpPr>
              <a:spLocks noChangeArrowheads="1"/>
            </p:cNvSpPr>
            <p:nvPr/>
          </p:nvSpPr>
          <p:spPr bwMode="auto">
            <a:xfrm>
              <a:off x="2537880" y="1198136"/>
              <a:ext cx="1694081" cy="230832"/>
            </a:xfrm>
            <a:prstGeom prst="rect">
              <a:avLst/>
            </a:prstGeom>
            <a:noFill/>
            <a:ln w="9525">
              <a:noFill/>
              <a:miter lim="800000"/>
              <a:headEnd/>
              <a:tailEnd/>
            </a:ln>
          </p:spPr>
          <p:txBody>
            <a:bodyPr wrap="square">
              <a:prstTxWarp prst="textNoShape">
                <a:avLst/>
              </a:prstTxWarp>
              <a:spAutoFit/>
            </a:bodyPr>
            <a:lstStyle/>
            <a:p>
              <a:r>
                <a:rPr lang="en-US" sz="900" dirty="0"/>
                <a:t>Surface glycoproteins</a:t>
              </a:r>
            </a:p>
          </p:txBody>
        </p:sp>
        <p:sp>
          <p:nvSpPr>
            <p:cNvPr id="15" name="Rectangle 2"/>
            <p:cNvSpPr>
              <a:spLocks noChangeArrowheads="1"/>
            </p:cNvSpPr>
            <p:nvPr/>
          </p:nvSpPr>
          <p:spPr bwMode="auto">
            <a:xfrm>
              <a:off x="4249501" y="2000051"/>
              <a:ext cx="579005" cy="215444"/>
            </a:xfrm>
            <a:prstGeom prst="rect">
              <a:avLst/>
            </a:prstGeom>
            <a:noFill/>
            <a:ln w="9525">
              <a:noFill/>
              <a:miter lim="800000"/>
              <a:headEnd/>
              <a:tailEnd/>
            </a:ln>
          </p:spPr>
          <p:txBody>
            <a:bodyPr wrap="none">
              <a:prstTxWarp prst="textNoShape">
                <a:avLst/>
              </a:prstTxWarp>
              <a:spAutoFit/>
            </a:bodyPr>
            <a:lstStyle/>
            <a:p>
              <a:pPr algn="ctr"/>
              <a:r>
                <a:rPr lang="en-US" sz="800" dirty="0"/>
                <a:t>Host cell</a:t>
              </a:r>
            </a:p>
          </p:txBody>
        </p:sp>
        <p:sp>
          <p:nvSpPr>
            <p:cNvPr id="16" name="Rectangle 24"/>
            <p:cNvSpPr>
              <a:spLocks noChangeArrowheads="1"/>
            </p:cNvSpPr>
            <p:nvPr/>
          </p:nvSpPr>
          <p:spPr bwMode="auto">
            <a:xfrm>
              <a:off x="3039938" y="2119512"/>
              <a:ext cx="522287" cy="338554"/>
            </a:xfrm>
            <a:prstGeom prst="rect">
              <a:avLst/>
            </a:prstGeom>
            <a:noFill/>
            <a:ln w="9525">
              <a:noFill/>
              <a:miter lim="800000"/>
              <a:headEnd/>
              <a:tailEnd/>
            </a:ln>
          </p:spPr>
          <p:txBody>
            <a:bodyPr>
              <a:prstTxWarp prst="textNoShape">
                <a:avLst/>
              </a:prstTxWarp>
              <a:spAutoFit/>
            </a:bodyPr>
            <a:lstStyle/>
            <a:p>
              <a:r>
                <a:rPr lang="en-US" sz="800" dirty="0"/>
                <a:t>Viral RNA</a:t>
              </a:r>
            </a:p>
          </p:txBody>
        </p:sp>
        <p:sp>
          <p:nvSpPr>
            <p:cNvPr id="17" name="Rectangle 25"/>
            <p:cNvSpPr>
              <a:spLocks noChangeArrowheads="1"/>
            </p:cNvSpPr>
            <p:nvPr/>
          </p:nvSpPr>
          <p:spPr bwMode="auto">
            <a:xfrm>
              <a:off x="2854107" y="2509425"/>
              <a:ext cx="908050" cy="338554"/>
            </a:xfrm>
            <a:prstGeom prst="rect">
              <a:avLst/>
            </a:prstGeom>
            <a:noFill/>
            <a:ln w="9525">
              <a:noFill/>
              <a:miter lim="800000"/>
              <a:headEnd/>
              <a:tailEnd/>
            </a:ln>
          </p:spPr>
          <p:txBody>
            <a:bodyPr>
              <a:prstTxWarp prst="textNoShape">
                <a:avLst/>
              </a:prstTxWarp>
              <a:spAutoFit/>
            </a:bodyPr>
            <a:lstStyle/>
            <a:p>
              <a:r>
                <a:rPr lang="en-US" sz="800" dirty="0"/>
                <a:t>Reverse transcriptase</a:t>
              </a:r>
            </a:p>
          </p:txBody>
        </p:sp>
        <p:sp>
          <p:nvSpPr>
            <p:cNvPr id="18" name="Rectangle 26"/>
            <p:cNvSpPr>
              <a:spLocks noChangeArrowheads="1"/>
            </p:cNvSpPr>
            <p:nvPr/>
          </p:nvSpPr>
          <p:spPr bwMode="auto">
            <a:xfrm>
              <a:off x="3779977" y="2525863"/>
              <a:ext cx="635110" cy="215444"/>
            </a:xfrm>
            <a:prstGeom prst="rect">
              <a:avLst/>
            </a:prstGeom>
            <a:noFill/>
            <a:ln w="9525">
              <a:noFill/>
              <a:miter lim="800000"/>
              <a:headEnd/>
              <a:tailEnd/>
            </a:ln>
          </p:spPr>
          <p:txBody>
            <a:bodyPr wrap="none">
              <a:prstTxWarp prst="textNoShape">
                <a:avLst/>
              </a:prstTxWarp>
              <a:spAutoFit/>
            </a:bodyPr>
            <a:lstStyle/>
            <a:p>
              <a:r>
                <a:rPr lang="en-US" sz="800" dirty="0"/>
                <a:t>Viral DNA</a:t>
              </a:r>
            </a:p>
          </p:txBody>
        </p:sp>
        <p:sp>
          <p:nvSpPr>
            <p:cNvPr id="19" name="Rectangle 27"/>
            <p:cNvSpPr>
              <a:spLocks noChangeArrowheads="1"/>
            </p:cNvSpPr>
            <p:nvPr/>
          </p:nvSpPr>
          <p:spPr bwMode="auto">
            <a:xfrm>
              <a:off x="2854107" y="2923450"/>
              <a:ext cx="780983" cy="215444"/>
            </a:xfrm>
            <a:prstGeom prst="rect">
              <a:avLst/>
            </a:prstGeom>
            <a:noFill/>
            <a:ln w="9525">
              <a:noFill/>
              <a:miter lim="800000"/>
              <a:headEnd/>
              <a:tailEnd/>
            </a:ln>
          </p:spPr>
          <p:txBody>
            <a:bodyPr wrap="none">
              <a:prstTxWarp prst="textNoShape">
                <a:avLst/>
              </a:prstTxWarp>
              <a:spAutoFit/>
            </a:bodyPr>
            <a:lstStyle/>
            <a:p>
              <a:r>
                <a:rPr lang="en-US" sz="800" dirty="0"/>
                <a:t>Host nucleus</a:t>
              </a:r>
            </a:p>
          </p:txBody>
        </p:sp>
        <p:sp>
          <p:nvSpPr>
            <p:cNvPr id="20" name="Rectangle 28"/>
            <p:cNvSpPr>
              <a:spLocks noChangeArrowheads="1"/>
            </p:cNvSpPr>
            <p:nvPr/>
          </p:nvSpPr>
          <p:spPr bwMode="auto">
            <a:xfrm>
              <a:off x="2854106" y="3221063"/>
              <a:ext cx="526713" cy="338554"/>
            </a:xfrm>
            <a:prstGeom prst="rect">
              <a:avLst/>
            </a:prstGeom>
            <a:noFill/>
            <a:ln w="9525">
              <a:noFill/>
              <a:miter lim="800000"/>
              <a:headEnd/>
              <a:tailEnd/>
            </a:ln>
          </p:spPr>
          <p:txBody>
            <a:bodyPr wrap="square">
              <a:prstTxWarp prst="textNoShape">
                <a:avLst/>
              </a:prstTxWarp>
              <a:spAutoFit/>
            </a:bodyPr>
            <a:lstStyle/>
            <a:p>
              <a:r>
                <a:rPr lang="en-US" sz="800" dirty="0"/>
                <a:t>Host DNA</a:t>
              </a:r>
            </a:p>
          </p:txBody>
        </p:sp>
        <p:sp>
          <p:nvSpPr>
            <p:cNvPr id="21" name="Rectangle 29"/>
            <p:cNvSpPr>
              <a:spLocks noChangeArrowheads="1"/>
            </p:cNvSpPr>
            <p:nvPr/>
          </p:nvSpPr>
          <p:spPr bwMode="auto">
            <a:xfrm>
              <a:off x="2854106" y="3854657"/>
              <a:ext cx="725487" cy="338554"/>
            </a:xfrm>
            <a:prstGeom prst="rect">
              <a:avLst/>
            </a:prstGeom>
            <a:noFill/>
            <a:ln w="9525">
              <a:noFill/>
              <a:miter lim="800000"/>
              <a:headEnd/>
              <a:tailEnd/>
            </a:ln>
          </p:spPr>
          <p:txBody>
            <a:bodyPr>
              <a:prstTxWarp prst="textNoShape">
                <a:avLst/>
              </a:prstTxWarp>
              <a:spAutoFit/>
            </a:bodyPr>
            <a:lstStyle/>
            <a:p>
              <a:r>
                <a:rPr lang="en-US" sz="800" dirty="0"/>
                <a:t>New viral RNA</a:t>
              </a:r>
            </a:p>
          </p:txBody>
        </p:sp>
        <p:sp>
          <p:nvSpPr>
            <p:cNvPr id="22" name="Rectangle 30"/>
            <p:cNvSpPr>
              <a:spLocks noChangeArrowheads="1"/>
            </p:cNvSpPr>
            <p:nvPr/>
          </p:nvSpPr>
          <p:spPr bwMode="auto">
            <a:xfrm>
              <a:off x="2854106" y="4326217"/>
              <a:ext cx="757237" cy="338554"/>
            </a:xfrm>
            <a:prstGeom prst="rect">
              <a:avLst/>
            </a:prstGeom>
            <a:noFill/>
            <a:ln w="9525">
              <a:noFill/>
              <a:miter lim="800000"/>
              <a:headEnd/>
              <a:tailEnd/>
            </a:ln>
          </p:spPr>
          <p:txBody>
            <a:bodyPr>
              <a:prstTxWarp prst="textNoShape">
                <a:avLst/>
              </a:prstTxWarp>
              <a:spAutoFit/>
            </a:bodyPr>
            <a:lstStyle/>
            <a:p>
              <a:r>
                <a:rPr lang="en-US" sz="800" dirty="0"/>
                <a:t>New viral proteins</a:t>
              </a:r>
            </a:p>
          </p:txBody>
        </p:sp>
        <p:cxnSp>
          <p:nvCxnSpPr>
            <p:cNvPr id="23" name="Straight Connector 22"/>
            <p:cNvCxnSpPr/>
            <p:nvPr/>
          </p:nvCxnSpPr>
          <p:spPr bwMode="auto">
            <a:xfrm>
              <a:off x="3369504" y="2304792"/>
              <a:ext cx="177871" cy="21334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flipV="1">
              <a:off x="3375764" y="2537910"/>
              <a:ext cx="50512" cy="13013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flipV="1">
              <a:off x="3806264" y="2693096"/>
              <a:ext cx="64281" cy="10803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rot="16200000" flipV="1">
              <a:off x="3414189" y="3125311"/>
              <a:ext cx="92012" cy="4391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flipH="1" flipV="1">
              <a:off x="3189349" y="3362507"/>
              <a:ext cx="242783" cy="16357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rot="10800000">
              <a:off x="3279184" y="4060159"/>
              <a:ext cx="168882" cy="141854"/>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9" name="Freeform 28"/>
            <p:cNvSpPr/>
            <p:nvPr/>
          </p:nvSpPr>
          <p:spPr bwMode="auto">
            <a:xfrm>
              <a:off x="3391512" y="4501640"/>
              <a:ext cx="229677" cy="195895"/>
            </a:xfrm>
            <a:custGeom>
              <a:avLst/>
              <a:gdLst>
                <a:gd name="connsiteX0" fmla="*/ 229677 w 229677"/>
                <a:gd name="connsiteY0" fmla="*/ 67550 h 195895"/>
                <a:gd name="connsiteX1" fmla="*/ 0 w 229677"/>
                <a:gd name="connsiteY1" fmla="*/ 0 h 195895"/>
                <a:gd name="connsiteX2" fmla="*/ 155370 w 229677"/>
                <a:gd name="connsiteY2" fmla="*/ 195895 h 195895"/>
              </a:gdLst>
              <a:ahLst/>
              <a:cxnLst>
                <a:cxn ang="0">
                  <a:pos x="connsiteX0" y="connsiteY0"/>
                </a:cxn>
                <a:cxn ang="0">
                  <a:pos x="connsiteX1" y="connsiteY1"/>
                </a:cxn>
                <a:cxn ang="0">
                  <a:pos x="connsiteX2" y="connsiteY2"/>
                </a:cxn>
              </a:cxnLst>
              <a:rect l="l" t="t" r="r" b="b"/>
              <a:pathLst>
                <a:path w="229677" h="195895">
                  <a:moveTo>
                    <a:pt x="229677" y="67550"/>
                  </a:moveTo>
                  <a:lnTo>
                    <a:pt x="0" y="0"/>
                  </a:lnTo>
                  <a:lnTo>
                    <a:pt x="155370" y="195895"/>
                  </a:lnTo>
                </a:path>
              </a:pathLst>
            </a:cu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p:txBody>
        </p:sp>
        <p:sp>
          <p:nvSpPr>
            <p:cNvPr id="30" name="Freeform 29"/>
            <p:cNvSpPr/>
            <p:nvPr/>
          </p:nvSpPr>
          <p:spPr bwMode="auto">
            <a:xfrm>
              <a:off x="4328719" y="1012810"/>
              <a:ext cx="251670" cy="304261"/>
            </a:xfrm>
            <a:custGeom>
              <a:avLst/>
              <a:gdLst>
                <a:gd name="connsiteX0" fmla="*/ 251670 w 251670"/>
                <a:gd name="connsiteY0" fmla="*/ 226503 h 318782"/>
                <a:gd name="connsiteX1" fmla="*/ 0 w 251670"/>
                <a:gd name="connsiteY1" fmla="*/ 0 h 318782"/>
                <a:gd name="connsiteX2" fmla="*/ 234892 w 251670"/>
                <a:gd name="connsiteY2" fmla="*/ 318782 h 318782"/>
              </a:gdLst>
              <a:ahLst/>
              <a:cxnLst>
                <a:cxn ang="0">
                  <a:pos x="connsiteX0" y="connsiteY0"/>
                </a:cxn>
                <a:cxn ang="0">
                  <a:pos x="connsiteX1" y="connsiteY1"/>
                </a:cxn>
                <a:cxn ang="0">
                  <a:pos x="connsiteX2" y="connsiteY2"/>
                </a:cxn>
              </a:cxnLst>
              <a:rect l="l" t="t" r="r" b="b"/>
              <a:pathLst>
                <a:path w="251670" h="318782">
                  <a:moveTo>
                    <a:pt x="251670" y="226503"/>
                  </a:moveTo>
                  <a:lnTo>
                    <a:pt x="0" y="0"/>
                  </a:lnTo>
                  <a:lnTo>
                    <a:pt x="234892" y="318782"/>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31" name="Freeform 30"/>
            <p:cNvSpPr/>
            <p:nvPr/>
          </p:nvSpPr>
          <p:spPr bwMode="auto">
            <a:xfrm>
              <a:off x="3801116" y="1164527"/>
              <a:ext cx="688875" cy="172219"/>
            </a:xfrm>
            <a:custGeom>
              <a:avLst/>
              <a:gdLst>
                <a:gd name="connsiteX0" fmla="*/ 688875 w 688875"/>
                <a:gd name="connsiteY0" fmla="*/ 172219 h 172219"/>
                <a:gd name="connsiteX1" fmla="*/ 434647 w 688875"/>
                <a:gd name="connsiteY1" fmla="*/ 4101 h 172219"/>
                <a:gd name="connsiteX2" fmla="*/ 0 w 688875"/>
                <a:gd name="connsiteY2" fmla="*/ 4101 h 172219"/>
                <a:gd name="connsiteX3" fmla="*/ 0 w 688875"/>
                <a:gd name="connsiteY3" fmla="*/ 0 h 172219"/>
                <a:gd name="connsiteX4" fmla="*/ 0 w 688875"/>
                <a:gd name="connsiteY4" fmla="*/ 0 h 17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875" h="172219">
                  <a:moveTo>
                    <a:pt x="688875" y="172219"/>
                  </a:moveTo>
                  <a:lnTo>
                    <a:pt x="434647" y="4101"/>
                  </a:lnTo>
                  <a:lnTo>
                    <a:pt x="0" y="4101"/>
                  </a:lnTo>
                  <a:lnTo>
                    <a:pt x="0" y="0"/>
                  </a:lnTo>
                  <a:lnTo>
                    <a:pt x="0" y="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32" name="Freeform 31"/>
            <p:cNvSpPr/>
            <p:nvPr/>
          </p:nvSpPr>
          <p:spPr bwMode="auto">
            <a:xfrm>
              <a:off x="3764212" y="1262938"/>
              <a:ext cx="442848" cy="188621"/>
            </a:xfrm>
            <a:custGeom>
              <a:avLst/>
              <a:gdLst>
                <a:gd name="connsiteX0" fmla="*/ 410045 w 442848"/>
                <a:gd name="connsiteY0" fmla="*/ 0 h 188621"/>
                <a:gd name="connsiteX1" fmla="*/ 0 w 442848"/>
                <a:gd name="connsiteY1" fmla="*/ 61507 h 188621"/>
                <a:gd name="connsiteX2" fmla="*/ 442848 w 442848"/>
                <a:gd name="connsiteY2" fmla="*/ 188621 h 188621"/>
              </a:gdLst>
              <a:ahLst/>
              <a:cxnLst>
                <a:cxn ang="0">
                  <a:pos x="connsiteX0" y="connsiteY0"/>
                </a:cxn>
                <a:cxn ang="0">
                  <a:pos x="connsiteX1" y="connsiteY1"/>
                </a:cxn>
                <a:cxn ang="0">
                  <a:pos x="connsiteX2" y="connsiteY2"/>
                </a:cxn>
              </a:cxnLst>
              <a:rect l="l" t="t" r="r" b="b"/>
              <a:pathLst>
                <a:path w="442848" h="188621">
                  <a:moveTo>
                    <a:pt x="410045" y="0"/>
                  </a:moveTo>
                  <a:lnTo>
                    <a:pt x="0" y="61507"/>
                  </a:lnTo>
                  <a:lnTo>
                    <a:pt x="442848" y="188621"/>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cxnSp>
          <p:nvCxnSpPr>
            <p:cNvPr id="33" name="Straight Connector 32"/>
            <p:cNvCxnSpPr/>
            <p:nvPr/>
          </p:nvCxnSpPr>
          <p:spPr bwMode="auto">
            <a:xfrm>
              <a:off x="4047143" y="1012811"/>
              <a:ext cx="27883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2"/>
          <p:cNvSpPr>
            <a:spLocks noGrp="1"/>
          </p:cNvSpPr>
          <p:nvPr>
            <p:ph type="title"/>
          </p:nvPr>
        </p:nvSpPr>
        <p:spPr/>
        <p:txBody>
          <a:bodyPr/>
          <a:lstStyle/>
          <a:p>
            <a:pPr eaLnBrk="1" hangingPunct="1"/>
            <a:r>
              <a:rPr lang="en-US" sz="3200" dirty="0">
                <a:solidFill>
                  <a:srgbClr val="000000"/>
                </a:solidFill>
                <a:latin typeface="Tahoma" charset="0"/>
              </a:rPr>
              <a:t>HIV attacks white blood cells.</a:t>
            </a:r>
          </a:p>
        </p:txBody>
      </p:sp>
      <p:sp>
        <p:nvSpPr>
          <p:cNvPr id="2" name="Content Placeholder 1"/>
          <p:cNvSpPr>
            <a:spLocks noGrp="1"/>
          </p:cNvSpPr>
          <p:nvPr>
            <p:ph idx="1"/>
          </p:nvPr>
        </p:nvSpPr>
        <p:spPr>
          <a:xfrm>
            <a:off x="228600" y="1600200"/>
            <a:ext cx="3733800" cy="4525963"/>
          </a:xfrm>
        </p:spPr>
        <p:txBody>
          <a:bodyPr/>
          <a:lstStyle/>
          <a:p>
            <a:r>
              <a:rPr lang="en-US" dirty="0">
                <a:solidFill>
                  <a:srgbClr val="000000"/>
                </a:solidFill>
                <a:latin typeface="Tahoma"/>
                <a:cs typeface="Tahoma"/>
              </a:rPr>
              <a:t>HIV attacks white blood cells essential for identifying foreign invaders.</a:t>
            </a:r>
          </a:p>
          <a:p>
            <a:r>
              <a:rPr lang="en-US" dirty="0">
                <a:solidFill>
                  <a:srgbClr val="000000"/>
                </a:solidFill>
                <a:latin typeface="Tahoma"/>
                <a:cs typeface="Tahoma"/>
              </a:rPr>
              <a:t>Ultimately, the immune system collapses.</a:t>
            </a:r>
          </a:p>
        </p:txBody>
      </p:sp>
      <p:pic>
        <p:nvPicPr>
          <p:cNvPr id="5" name="Picture 4" descr="An illustration shows HIV attacking white blood cells."/>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19600" y="1676400"/>
            <a:ext cx="4519224" cy="3581400"/>
          </a:xfrm>
          <a:prstGeom prst="rect">
            <a:avLst/>
          </a:prstGeom>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idx="4294967295"/>
          </p:nvPr>
        </p:nvSpPr>
        <p:spPr/>
        <p:txBody>
          <a:bodyPr/>
          <a:lstStyle/>
          <a:p>
            <a:pPr eaLnBrk="1" hangingPunct="1"/>
            <a:r>
              <a:rPr lang="en-US" sz="4000" b="1" dirty="0">
                <a:solidFill>
                  <a:srgbClr val="000000"/>
                </a:solidFill>
                <a:latin typeface="Tahoma"/>
                <a:cs typeface="Tahoma"/>
              </a:rPr>
              <a:t>Take Home Message 15.19</a:t>
            </a:r>
            <a:endParaRPr lang="en-US" sz="4000" dirty="0">
              <a:solidFill>
                <a:srgbClr val="000000"/>
              </a:solidFill>
              <a:latin typeface="Tahoma"/>
              <a:cs typeface="Tahoma"/>
            </a:endParaRPr>
          </a:p>
        </p:txBody>
      </p:sp>
      <p:sp>
        <p:nvSpPr>
          <p:cNvPr id="122883" name="Content Placeholder 2"/>
          <p:cNvSpPr>
            <a:spLocks noGrp="1"/>
          </p:cNvSpPr>
          <p:nvPr>
            <p:ph idx="4294967295"/>
          </p:nvPr>
        </p:nvSpPr>
        <p:spPr>
          <a:xfrm>
            <a:off x="457200" y="1828800"/>
            <a:ext cx="8229600" cy="4297363"/>
          </a:xfrm>
        </p:spPr>
        <p:txBody>
          <a:bodyPr/>
          <a:lstStyle/>
          <a:p>
            <a:pPr eaLnBrk="1" hangingPunct="1">
              <a:buSzPct val="75000"/>
              <a:buFont typeface="Wingdings" charset="0"/>
              <a:buChar char="q"/>
            </a:pPr>
            <a:r>
              <a:rPr lang="en-US" dirty="0">
                <a:solidFill>
                  <a:srgbClr val="000000"/>
                </a:solidFill>
                <a:latin typeface="Tahoma" charset="0"/>
              </a:rPr>
              <a:t>HIV is especially difficult to control. </a:t>
            </a:r>
          </a:p>
          <a:p>
            <a:pPr eaLnBrk="1" hangingPunct="1">
              <a:buSzPct val="75000"/>
              <a:buFont typeface="Wingdings" charset="0"/>
              <a:buChar char="q"/>
            </a:pPr>
            <a:endParaRPr lang="en-US" sz="2000" dirty="0">
              <a:solidFill>
                <a:srgbClr val="000000"/>
              </a:solidFill>
              <a:latin typeface="Tahoma" charset="0"/>
            </a:endParaRPr>
          </a:p>
          <a:p>
            <a:pPr eaLnBrk="1" hangingPunct="1">
              <a:buSzPct val="75000"/>
              <a:buFont typeface="Wingdings" charset="0"/>
              <a:buChar char="q"/>
            </a:pPr>
            <a:r>
              <a:rPr lang="en-US" dirty="0">
                <a:solidFill>
                  <a:srgbClr val="000000"/>
                </a:solidFill>
                <a:latin typeface="Tahoma" charset="0"/>
              </a:rPr>
              <a:t>Mutations change the properties of the retrovirus so that it is hard for the immune system to recognize it, and they produce variants that are resistant to the drugs being used to treat the HIV infection. </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000">
            <a:alpha val="40000"/>
          </a:srgbClr>
        </a:solidFill>
        <a:effectLst/>
      </p:bgPr>
    </p:bg>
    <p:spTree>
      <p:nvGrpSpPr>
        <p:cNvPr id="1" name=""/>
        <p:cNvGrpSpPr/>
        <p:nvPr/>
      </p:nvGrpSpPr>
      <p:grpSpPr>
        <a:xfrm>
          <a:off x="0" y="0"/>
          <a:ext cx="0" cy="0"/>
          <a:chOff x="0" y="0"/>
          <a:chExt cx="0" cy="0"/>
        </a:xfrm>
      </p:grpSpPr>
      <p:sp>
        <p:nvSpPr>
          <p:cNvPr id="83970" name="TextBox 3">
            <a:extLst>
              <a:ext uri="{FF2B5EF4-FFF2-40B4-BE49-F238E27FC236}">
                <a16:creationId xmlns:a16="http://schemas.microsoft.com/office/drawing/2014/main" id="{980AB965-48D2-DE47-A2DE-060B20A25DAB}"/>
              </a:ext>
            </a:extLst>
          </p:cNvPr>
          <p:cNvSpPr txBox="1">
            <a:spLocks noChangeArrowheads="1"/>
          </p:cNvSpPr>
          <p:nvPr/>
        </p:nvSpPr>
        <p:spPr bwMode="auto">
          <a:xfrm>
            <a:off x="304800" y="838200"/>
            <a:ext cx="85344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b="1">
                <a:solidFill>
                  <a:srgbClr val="C00000"/>
                </a:solidFill>
                <a:latin typeface="Comic Sans MS" panose="030F0902030302020204" pitchFamily="66" charset="0"/>
              </a:rPr>
              <a:t>Which of the below statements is correct?</a:t>
            </a:r>
          </a:p>
          <a:p>
            <a:pPr eaLnBrk="1" hangingPunct="1">
              <a:spcBef>
                <a:spcPct val="0"/>
              </a:spcBef>
              <a:buFontTx/>
              <a:buNone/>
            </a:pPr>
            <a:endParaRPr lang="en-US" altLang="en-US" sz="2800" b="1">
              <a:latin typeface="Comic Sans MS" panose="030F0902030302020204" pitchFamily="66" charset="0"/>
            </a:endParaRPr>
          </a:p>
          <a:p>
            <a:pPr eaLnBrk="1" hangingPunct="1">
              <a:spcBef>
                <a:spcPct val="0"/>
              </a:spcBef>
              <a:buFontTx/>
              <a:buNone/>
            </a:pPr>
            <a:r>
              <a:rPr lang="en-US" altLang="en-US" sz="2800" b="1">
                <a:latin typeface="Comic Sans MS" panose="030F0902030302020204" pitchFamily="66" charset="0"/>
              </a:rPr>
              <a:t>	A. All viruses are retroviruses</a:t>
            </a:r>
          </a:p>
          <a:p>
            <a:pPr eaLnBrk="1" hangingPunct="1">
              <a:spcBef>
                <a:spcPct val="0"/>
              </a:spcBef>
              <a:buFontTx/>
              <a:buNone/>
            </a:pPr>
            <a:endParaRPr lang="en-US" altLang="en-US" sz="2800" b="1">
              <a:latin typeface="Comic Sans MS" panose="030F0902030302020204" pitchFamily="66" charset="0"/>
            </a:endParaRPr>
          </a:p>
          <a:p>
            <a:pPr eaLnBrk="1" hangingPunct="1">
              <a:spcBef>
                <a:spcPct val="0"/>
              </a:spcBef>
              <a:buFontTx/>
              <a:buNone/>
            </a:pPr>
            <a:r>
              <a:rPr lang="en-US" altLang="en-US" sz="2800" b="1">
                <a:latin typeface="Comic Sans MS" panose="030F0902030302020204" pitchFamily="66" charset="0"/>
              </a:rPr>
              <a:t>	B. All DNA viruses are retroviruses</a:t>
            </a:r>
          </a:p>
          <a:p>
            <a:pPr eaLnBrk="1" hangingPunct="1">
              <a:spcBef>
                <a:spcPct val="0"/>
              </a:spcBef>
              <a:buFontTx/>
              <a:buNone/>
            </a:pPr>
            <a:endParaRPr lang="en-US" altLang="en-US" sz="2800" b="1">
              <a:latin typeface="Comic Sans MS" panose="030F0902030302020204" pitchFamily="66" charset="0"/>
            </a:endParaRPr>
          </a:p>
          <a:p>
            <a:pPr eaLnBrk="1" hangingPunct="1">
              <a:spcBef>
                <a:spcPct val="0"/>
              </a:spcBef>
              <a:buFontTx/>
              <a:buNone/>
            </a:pPr>
            <a:r>
              <a:rPr lang="en-US" altLang="en-US" sz="2800" b="1">
                <a:latin typeface="Comic Sans MS" panose="030F0902030302020204" pitchFamily="66" charset="0"/>
              </a:rPr>
              <a:t>	C. All RNA viruses are retroviruses</a:t>
            </a:r>
          </a:p>
          <a:p>
            <a:pPr eaLnBrk="1" hangingPunct="1">
              <a:spcBef>
                <a:spcPct val="0"/>
              </a:spcBef>
              <a:buFontTx/>
              <a:buNone/>
            </a:pPr>
            <a:endParaRPr lang="en-US" altLang="en-US" sz="2800" b="1">
              <a:latin typeface="Comic Sans MS" panose="030F0902030302020204" pitchFamily="66" charset="0"/>
            </a:endParaRPr>
          </a:p>
          <a:p>
            <a:pPr eaLnBrk="1" hangingPunct="1">
              <a:spcBef>
                <a:spcPct val="0"/>
              </a:spcBef>
              <a:buFontTx/>
              <a:buNone/>
            </a:pPr>
            <a:r>
              <a:rPr lang="en-US" altLang="en-US" sz="2800" b="1">
                <a:latin typeface="Comic Sans MS" panose="030F0902030302020204" pitchFamily="66" charset="0"/>
              </a:rPr>
              <a:t>	D. All retroviruses are RNA viruses</a:t>
            </a:r>
          </a:p>
          <a:p>
            <a:pPr eaLnBrk="1" hangingPunct="1">
              <a:spcBef>
                <a:spcPct val="0"/>
              </a:spcBef>
              <a:buFontTx/>
              <a:buNone/>
            </a:pPr>
            <a:endParaRPr lang="en-US" altLang="en-US" sz="2800" b="1">
              <a:latin typeface="Comic Sans MS" panose="030F0902030302020204" pitchFamily="66" charset="0"/>
            </a:endParaRPr>
          </a:p>
          <a:p>
            <a:pPr eaLnBrk="1" hangingPunct="1">
              <a:spcBef>
                <a:spcPct val="0"/>
              </a:spcBef>
              <a:buFontTx/>
              <a:buNone/>
            </a:pPr>
            <a:r>
              <a:rPr lang="en-US" altLang="en-US" sz="2800" b="1">
                <a:latin typeface="Comic Sans MS" panose="030F0902030302020204" pitchFamily="66" charset="0"/>
              </a:rPr>
              <a:t>	E. Retroviruses lack both RNA and DNA</a:t>
            </a:r>
          </a:p>
        </p:txBody>
      </p:sp>
    </p:spTree>
    <p:extLst>
      <p:ext uri="{BB962C8B-B14F-4D97-AF65-F5344CB8AC3E}">
        <p14:creationId xmlns:p14="http://schemas.microsoft.com/office/powerpoint/2010/main" val="18416227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a:extLst>
              <a:ext uri="{FF2B5EF4-FFF2-40B4-BE49-F238E27FC236}">
                <a16:creationId xmlns:a16="http://schemas.microsoft.com/office/drawing/2014/main" id="{0CE5A26A-5CBD-5749-8307-F1D66418FA02}"/>
              </a:ext>
            </a:extLst>
          </p:cNvPr>
          <p:cNvSpPr>
            <a:spLocks noGrp="1" noChangeArrowheads="1"/>
          </p:cNvSpPr>
          <p:nvPr>
            <p:ph type="title"/>
          </p:nvPr>
        </p:nvSpPr>
        <p:spPr>
          <a:xfrm>
            <a:off x="533400" y="-33338"/>
            <a:ext cx="8229600" cy="1143001"/>
          </a:xfrm>
        </p:spPr>
        <p:txBody>
          <a:bodyPr/>
          <a:lstStyle/>
          <a:p>
            <a:r>
              <a:rPr lang="en-US" altLang="en-US">
                <a:solidFill>
                  <a:srgbClr val="C00000"/>
                </a:solidFill>
                <a:latin typeface="Comic Sans MS" panose="030F0902030302020204" pitchFamily="66" charset="0"/>
              </a:rPr>
              <a:t>Vaccines</a:t>
            </a:r>
          </a:p>
        </p:txBody>
      </p:sp>
      <p:sp>
        <p:nvSpPr>
          <p:cNvPr id="118786" name="Content Placeholder 2">
            <a:extLst>
              <a:ext uri="{FF2B5EF4-FFF2-40B4-BE49-F238E27FC236}">
                <a16:creationId xmlns:a16="http://schemas.microsoft.com/office/drawing/2014/main" id="{7FFA33FD-A392-1649-89F5-6ABE5B9A7B36}"/>
              </a:ext>
            </a:extLst>
          </p:cNvPr>
          <p:cNvSpPr>
            <a:spLocks noGrp="1" noChangeArrowheads="1"/>
          </p:cNvSpPr>
          <p:nvPr>
            <p:ph idx="1"/>
          </p:nvPr>
        </p:nvSpPr>
        <p:spPr>
          <a:xfrm>
            <a:off x="457200" y="914400"/>
            <a:ext cx="8153400" cy="2209800"/>
          </a:xfrm>
        </p:spPr>
        <p:txBody>
          <a:bodyPr/>
          <a:lstStyle/>
          <a:p>
            <a:pPr marL="0" indent="0">
              <a:buFontTx/>
              <a:buNone/>
            </a:pPr>
            <a:r>
              <a:rPr lang="en-US" altLang="en-US" sz="2800">
                <a:latin typeface="Comic Sans MS" panose="030F0902030302020204" pitchFamily="66" charset="0"/>
              </a:rPr>
              <a:t>Vaccines containing…</a:t>
            </a:r>
          </a:p>
          <a:p>
            <a:pPr marL="0" indent="0">
              <a:buFontTx/>
              <a:buAutoNum type="arabicPeriod"/>
            </a:pPr>
            <a:r>
              <a:rPr lang="en-US" altLang="en-US" sz="2800">
                <a:latin typeface="Comic Sans MS" panose="030F0902030302020204" pitchFamily="66" charset="0"/>
              </a:rPr>
              <a:t>Killed (inactivated) viruses</a:t>
            </a:r>
          </a:p>
          <a:p>
            <a:pPr marL="0" indent="0">
              <a:buFontTx/>
              <a:buAutoNum type="arabicPeriod"/>
            </a:pPr>
            <a:r>
              <a:rPr lang="en-US" altLang="en-US" sz="2800">
                <a:latin typeface="Comic Sans MS" panose="030F0902030302020204" pitchFamily="66" charset="0"/>
              </a:rPr>
              <a:t> Live (Weakened or Attenuated) viruses</a:t>
            </a:r>
          </a:p>
          <a:p>
            <a:pPr marL="0" indent="0">
              <a:buFontTx/>
              <a:buAutoNum type="arabicPeriod"/>
            </a:pPr>
            <a:r>
              <a:rPr lang="en-US" altLang="en-US" sz="2800">
                <a:latin typeface="Comic Sans MS" panose="030F0902030302020204" pitchFamily="66" charset="0"/>
              </a:rPr>
              <a:t>Subunit</a:t>
            </a:r>
          </a:p>
          <a:p>
            <a:pPr marL="0" indent="0">
              <a:buFontTx/>
              <a:buAutoNum type="arabicPeriod"/>
            </a:pPr>
            <a:r>
              <a:rPr lang="en-US" altLang="en-US" sz="2800">
                <a:solidFill>
                  <a:srgbClr val="9900CC"/>
                </a:solidFill>
                <a:latin typeface="Comic Sans MS" panose="030F0902030302020204" pitchFamily="66" charset="0"/>
              </a:rPr>
              <a:t>Synthetic DNA</a:t>
            </a:r>
          </a:p>
        </p:txBody>
      </p:sp>
      <p:graphicFrame>
        <p:nvGraphicFramePr>
          <p:cNvPr id="2" name="Table 1">
            <a:extLst>
              <a:ext uri="{FF2B5EF4-FFF2-40B4-BE49-F238E27FC236}">
                <a16:creationId xmlns:a16="http://schemas.microsoft.com/office/drawing/2014/main" id="{5DB77D53-922F-0549-BEED-FA7658F726DA}"/>
              </a:ext>
            </a:extLst>
          </p:cNvPr>
          <p:cNvGraphicFramePr>
            <a:graphicFrameLocks noGrp="1"/>
          </p:cNvGraphicFramePr>
          <p:nvPr/>
        </p:nvGraphicFramePr>
        <p:xfrm>
          <a:off x="1143000" y="3429000"/>
          <a:ext cx="7086600" cy="281940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787400">
                <a:tc>
                  <a:txBody>
                    <a:bodyPr/>
                    <a:lstStyle/>
                    <a:p>
                      <a:endParaRPr lang="en-US" dirty="0"/>
                    </a:p>
                  </a:txBody>
                  <a:tcPr/>
                </a:tc>
                <a:tc>
                  <a:txBody>
                    <a:bodyPr/>
                    <a:lstStyle/>
                    <a:p>
                      <a:r>
                        <a:rPr lang="en-US" dirty="0">
                          <a:solidFill>
                            <a:schemeClr val="tx1"/>
                          </a:solidFill>
                        </a:rPr>
                        <a:t>Advantage</a:t>
                      </a:r>
                    </a:p>
                  </a:txBody>
                  <a:tcPr/>
                </a:tc>
                <a:tc>
                  <a:txBody>
                    <a:bodyPr/>
                    <a:lstStyle/>
                    <a:p>
                      <a:r>
                        <a:rPr lang="en-US" dirty="0">
                          <a:solidFill>
                            <a:schemeClr val="tx1"/>
                          </a:solidFill>
                        </a:rPr>
                        <a:t>Disadvantage</a:t>
                      </a:r>
                    </a:p>
                  </a:txBody>
                  <a:tcPr/>
                </a:tc>
                <a:extLst>
                  <a:ext uri="{0D108BD9-81ED-4DB2-BD59-A6C34878D82A}">
                    <a16:rowId xmlns:a16="http://schemas.microsoft.com/office/drawing/2014/main" val="10000"/>
                  </a:ext>
                </a:extLst>
              </a:tr>
              <a:tr h="1016000">
                <a:tc>
                  <a:txBody>
                    <a:bodyPr/>
                    <a:lstStyle/>
                    <a:p>
                      <a:r>
                        <a:rPr lang="en-US" dirty="0"/>
                        <a:t>Killed virus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1016000">
                <a:tc>
                  <a:txBody>
                    <a:bodyPr/>
                    <a:lstStyle/>
                    <a:p>
                      <a:r>
                        <a:rPr lang="en-US" dirty="0"/>
                        <a:t>Attenuated</a:t>
                      </a:r>
                      <a:r>
                        <a:rPr lang="en-US" baseline="0" dirty="0"/>
                        <a:t> virus</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
        <p:nvSpPr>
          <p:cNvPr id="3" name="TextBox 2">
            <a:extLst>
              <a:ext uri="{FF2B5EF4-FFF2-40B4-BE49-F238E27FC236}">
                <a16:creationId xmlns:a16="http://schemas.microsoft.com/office/drawing/2014/main" id="{AC81B0AB-AF76-DE4D-9382-CCEFD876EA88}"/>
              </a:ext>
            </a:extLst>
          </p:cNvPr>
          <p:cNvSpPr txBox="1"/>
          <p:nvPr/>
        </p:nvSpPr>
        <p:spPr>
          <a:xfrm>
            <a:off x="3657600" y="4343400"/>
            <a:ext cx="1905000" cy="369332"/>
          </a:xfrm>
          <a:prstGeom prst="rect">
            <a:avLst/>
          </a:prstGeom>
          <a:noFill/>
        </p:spPr>
        <p:txBody>
          <a:bodyPr wrap="square" rtlCol="0">
            <a:spAutoFit/>
          </a:bodyPr>
          <a:lstStyle/>
          <a:p>
            <a:r>
              <a:rPr lang="en-US" dirty="0"/>
              <a:t>Will not mutate</a:t>
            </a:r>
          </a:p>
        </p:txBody>
      </p:sp>
      <p:sp>
        <p:nvSpPr>
          <p:cNvPr id="4" name="TextBox 3">
            <a:extLst>
              <a:ext uri="{FF2B5EF4-FFF2-40B4-BE49-F238E27FC236}">
                <a16:creationId xmlns:a16="http://schemas.microsoft.com/office/drawing/2014/main" id="{02AF4DD2-CB66-6043-A3C5-9543C358EB7C}"/>
              </a:ext>
            </a:extLst>
          </p:cNvPr>
          <p:cNvSpPr txBox="1"/>
          <p:nvPr/>
        </p:nvSpPr>
        <p:spPr>
          <a:xfrm>
            <a:off x="6019800" y="4267200"/>
            <a:ext cx="1981200" cy="646331"/>
          </a:xfrm>
          <a:prstGeom prst="rect">
            <a:avLst/>
          </a:prstGeom>
          <a:noFill/>
        </p:spPr>
        <p:txBody>
          <a:bodyPr wrap="square" rtlCol="0">
            <a:spAutoFit/>
          </a:bodyPr>
          <a:lstStyle/>
          <a:p>
            <a:r>
              <a:rPr lang="en-US" dirty="0"/>
              <a:t>Weakened immunity</a:t>
            </a:r>
          </a:p>
        </p:txBody>
      </p:sp>
      <p:sp>
        <p:nvSpPr>
          <p:cNvPr id="5" name="TextBox 4">
            <a:extLst>
              <a:ext uri="{FF2B5EF4-FFF2-40B4-BE49-F238E27FC236}">
                <a16:creationId xmlns:a16="http://schemas.microsoft.com/office/drawing/2014/main" id="{C6A49DC6-765F-654C-A5C9-931565FA43AC}"/>
              </a:ext>
            </a:extLst>
          </p:cNvPr>
          <p:cNvSpPr txBox="1"/>
          <p:nvPr/>
        </p:nvSpPr>
        <p:spPr>
          <a:xfrm>
            <a:off x="3657600" y="5410200"/>
            <a:ext cx="1967205" cy="646331"/>
          </a:xfrm>
          <a:prstGeom prst="rect">
            <a:avLst/>
          </a:prstGeom>
          <a:noFill/>
        </p:spPr>
        <p:txBody>
          <a:bodyPr wrap="none" rtlCol="0">
            <a:spAutoFit/>
          </a:bodyPr>
          <a:lstStyle/>
          <a:p>
            <a:r>
              <a:rPr lang="en-US" dirty="0"/>
              <a:t>Induces stronger </a:t>
            </a:r>
          </a:p>
          <a:p>
            <a:r>
              <a:rPr lang="en-US" dirty="0"/>
              <a:t>immunity</a:t>
            </a:r>
          </a:p>
        </p:txBody>
      </p:sp>
      <p:sp>
        <p:nvSpPr>
          <p:cNvPr id="6" name="TextBox 5">
            <a:extLst>
              <a:ext uri="{FF2B5EF4-FFF2-40B4-BE49-F238E27FC236}">
                <a16:creationId xmlns:a16="http://schemas.microsoft.com/office/drawing/2014/main" id="{7124AD39-6592-1A45-BB9D-3603614FFCC3}"/>
              </a:ext>
            </a:extLst>
          </p:cNvPr>
          <p:cNvSpPr txBox="1"/>
          <p:nvPr/>
        </p:nvSpPr>
        <p:spPr>
          <a:xfrm>
            <a:off x="6096000" y="5410200"/>
            <a:ext cx="1377300" cy="369332"/>
          </a:xfrm>
          <a:prstGeom prst="rect">
            <a:avLst/>
          </a:prstGeom>
          <a:noFill/>
        </p:spPr>
        <p:txBody>
          <a:bodyPr wrap="none" rtlCol="0">
            <a:spAutoFit/>
          </a:bodyPr>
          <a:lstStyle/>
          <a:p>
            <a:r>
              <a:rPr lang="en-US" dirty="0"/>
              <a:t>Can mutate</a:t>
            </a:r>
          </a:p>
        </p:txBody>
      </p:sp>
    </p:spTree>
    <p:extLst>
      <p:ext uri="{BB962C8B-B14F-4D97-AF65-F5344CB8AC3E}">
        <p14:creationId xmlns:p14="http://schemas.microsoft.com/office/powerpoint/2010/main" val="20546115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a:extLst>
              <a:ext uri="{FF2B5EF4-FFF2-40B4-BE49-F238E27FC236}">
                <a16:creationId xmlns:a16="http://schemas.microsoft.com/office/drawing/2014/main" id="{D48A0019-D836-4145-A0AD-BAF8D92C0F86}"/>
              </a:ext>
            </a:extLst>
          </p:cNvPr>
          <p:cNvSpPr txBox="1">
            <a:spLocks noChangeArrowheads="1"/>
          </p:cNvSpPr>
          <p:nvPr/>
        </p:nvSpPr>
        <p:spPr bwMode="auto">
          <a:xfrm>
            <a:off x="533400" y="228600"/>
            <a:ext cx="8610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en-US" sz="3600">
                <a:solidFill>
                  <a:srgbClr val="C00000"/>
                </a:solidFill>
                <a:latin typeface="Comic Sans MS" panose="030F0902030302020204" pitchFamily="66" charset="0"/>
              </a:rPr>
              <a:t>Antiviral Agents</a:t>
            </a:r>
          </a:p>
          <a:p>
            <a:pPr>
              <a:spcBef>
                <a:spcPct val="50000"/>
              </a:spcBef>
            </a:pPr>
            <a:r>
              <a:rPr lang="en-US" altLang="en-US" sz="2400">
                <a:latin typeface="Comic Sans MS" panose="030F0902030302020204" pitchFamily="66" charset="0"/>
              </a:rPr>
              <a:t> </a:t>
            </a:r>
            <a:r>
              <a:rPr lang="en-US" altLang="en-US">
                <a:latin typeface="Comic Sans MS" panose="030F0902030302020204" pitchFamily="66" charset="0"/>
              </a:rPr>
              <a:t>block entry into cell</a:t>
            </a:r>
          </a:p>
          <a:p>
            <a:pPr>
              <a:spcBef>
                <a:spcPct val="50000"/>
              </a:spcBef>
            </a:pPr>
            <a:r>
              <a:rPr lang="en-US" altLang="en-US">
                <a:latin typeface="Comic Sans MS" panose="030F0902030302020204" pitchFamily="66" charset="0"/>
              </a:rPr>
              <a:t> block replication </a:t>
            </a:r>
            <a:r>
              <a:rPr lang="en-US" altLang="en-US" sz="2800" i="1">
                <a:latin typeface="Comic Sans MS" panose="030F0902030302020204" pitchFamily="66" charset="0"/>
              </a:rPr>
              <a:t>(</a:t>
            </a:r>
            <a:r>
              <a:rPr lang="en-US" altLang="en-US" sz="2800" i="1">
                <a:solidFill>
                  <a:srgbClr val="002060"/>
                </a:solidFill>
                <a:latin typeface="Comic Sans MS" panose="030F0902030302020204" pitchFamily="66" charset="0"/>
              </a:rPr>
              <a:t>AZT blocks reverse transcriptase</a:t>
            </a:r>
            <a:r>
              <a:rPr lang="en-US" altLang="en-US" sz="2800" i="1">
                <a:latin typeface="Comic Sans MS" panose="030F0902030302020204" pitchFamily="66" charset="0"/>
              </a:rPr>
              <a:t>)</a:t>
            </a:r>
          </a:p>
          <a:p>
            <a:pPr>
              <a:spcBef>
                <a:spcPct val="50000"/>
              </a:spcBef>
            </a:pPr>
            <a:r>
              <a:rPr lang="en-US" altLang="en-US">
                <a:latin typeface="Comic Sans MS" panose="030F0902030302020204" pitchFamily="66" charset="0"/>
              </a:rPr>
              <a:t> block viral protein production </a:t>
            </a:r>
            <a:r>
              <a:rPr lang="en-US" altLang="en-US" i="1">
                <a:latin typeface="Comic Sans MS" panose="030F0902030302020204" pitchFamily="66" charset="0"/>
              </a:rPr>
              <a:t>(protease inhibitors)</a:t>
            </a:r>
          </a:p>
          <a:p>
            <a:pPr>
              <a:spcBef>
                <a:spcPct val="50000"/>
              </a:spcBef>
            </a:pPr>
            <a:r>
              <a:rPr lang="en-US" altLang="en-US">
                <a:latin typeface="Comic Sans MS" panose="030F0902030302020204" pitchFamily="66" charset="0"/>
              </a:rPr>
              <a:t> block viral release</a:t>
            </a:r>
            <a:r>
              <a:rPr lang="en-US" altLang="en-US">
                <a:latin typeface="Times New Roman" panose="02020603050405020304" pitchFamily="18" charset="0"/>
              </a:rPr>
              <a:t>	</a:t>
            </a:r>
          </a:p>
        </p:txBody>
      </p:sp>
      <p:sp>
        <p:nvSpPr>
          <p:cNvPr id="129027" name="Rectangle 1">
            <a:extLst>
              <a:ext uri="{FF2B5EF4-FFF2-40B4-BE49-F238E27FC236}">
                <a16:creationId xmlns:a16="http://schemas.microsoft.com/office/drawing/2014/main" id="{C2789BD3-3FDB-F24B-B5FE-5283B6578C5F}"/>
              </a:ext>
            </a:extLst>
          </p:cNvPr>
          <p:cNvSpPr>
            <a:spLocks noChangeArrowheads="1"/>
          </p:cNvSpPr>
          <p:nvPr/>
        </p:nvSpPr>
        <p:spPr bwMode="auto">
          <a:xfrm>
            <a:off x="3962400" y="5791200"/>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600" dirty="0"/>
              <a:t>http://www.metacafe.com/watch/2673927/hiv_replication_life_cycle_3d_medical_animation/</a:t>
            </a:r>
          </a:p>
        </p:txBody>
      </p:sp>
    </p:spTree>
    <p:extLst>
      <p:ext uri="{BB962C8B-B14F-4D97-AF65-F5344CB8AC3E}">
        <p14:creationId xmlns:p14="http://schemas.microsoft.com/office/powerpoint/2010/main" val="2290030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1">
            <a:extLst>
              <a:ext uri="{FF2B5EF4-FFF2-40B4-BE49-F238E27FC236}">
                <a16:creationId xmlns:a16="http://schemas.microsoft.com/office/drawing/2014/main" id="{0CC1AA88-9981-3B4D-BC90-6D0207023DBB}"/>
              </a:ext>
            </a:extLst>
          </p:cNvPr>
          <p:cNvSpPr txBox="1">
            <a:spLocks noChangeArrowheads="1"/>
          </p:cNvSpPr>
          <p:nvPr/>
        </p:nvSpPr>
        <p:spPr bwMode="auto">
          <a:xfrm>
            <a:off x="609600" y="5257800"/>
            <a:ext cx="594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t>.</a:t>
            </a:r>
          </a:p>
        </p:txBody>
      </p:sp>
      <p:sp>
        <p:nvSpPr>
          <p:cNvPr id="36866" name="Title 1">
            <a:extLst>
              <a:ext uri="{FF2B5EF4-FFF2-40B4-BE49-F238E27FC236}">
                <a16:creationId xmlns:a16="http://schemas.microsoft.com/office/drawing/2014/main" id="{8A2518D6-BD98-6840-AF6D-5F71328993C8}"/>
              </a:ext>
            </a:extLst>
          </p:cNvPr>
          <p:cNvSpPr>
            <a:spLocks noGrp="1" noChangeArrowheads="1"/>
          </p:cNvSpPr>
          <p:nvPr>
            <p:ph type="title"/>
          </p:nvPr>
        </p:nvSpPr>
        <p:spPr>
          <a:xfrm>
            <a:off x="990600" y="104775"/>
            <a:ext cx="7789863" cy="657225"/>
          </a:xfrm>
        </p:spPr>
        <p:txBody>
          <a:bodyPr/>
          <a:lstStyle/>
          <a:p>
            <a:r>
              <a:rPr lang="en-US" altLang="en-US" sz="3200" dirty="0">
                <a:solidFill>
                  <a:srgbClr val="C00000"/>
                </a:solidFill>
              </a:rPr>
              <a:t>Some </a:t>
            </a:r>
            <a:r>
              <a:rPr lang="en-US" altLang="en-US" sz="3200" dirty="0" smtClean="0">
                <a:solidFill>
                  <a:srgbClr val="C00000"/>
                </a:solidFill>
              </a:rPr>
              <a:t>COVID symptoms</a:t>
            </a:r>
            <a:endParaRPr lang="en-US" altLang="en-US" sz="3200" dirty="0">
              <a:solidFill>
                <a:srgbClr val="C00000"/>
              </a:solidFill>
            </a:endParaRPr>
          </a:p>
        </p:txBody>
      </p:sp>
      <p:sp>
        <p:nvSpPr>
          <p:cNvPr id="35843" name="Content Placeholder 2">
            <a:extLst>
              <a:ext uri="{FF2B5EF4-FFF2-40B4-BE49-F238E27FC236}">
                <a16:creationId xmlns:a16="http://schemas.microsoft.com/office/drawing/2014/main" id="{06E68864-1FC5-224B-B6C5-2D6B3FD5BFF9}"/>
              </a:ext>
            </a:extLst>
          </p:cNvPr>
          <p:cNvSpPr>
            <a:spLocks noGrp="1" noChangeArrowheads="1"/>
          </p:cNvSpPr>
          <p:nvPr>
            <p:ph idx="1"/>
          </p:nvPr>
        </p:nvSpPr>
        <p:spPr>
          <a:xfrm>
            <a:off x="382588" y="747713"/>
            <a:ext cx="8229600" cy="4525962"/>
          </a:xfrm>
        </p:spPr>
        <p:txBody>
          <a:bodyPr/>
          <a:lstStyle/>
          <a:p>
            <a:pPr>
              <a:defRPr/>
            </a:pPr>
            <a:endParaRPr lang="en-US" altLang="en-US" dirty="0">
              <a:solidFill>
                <a:srgbClr val="0070C0"/>
              </a:solidFill>
            </a:endParaRPr>
          </a:p>
          <a:p>
            <a:pPr>
              <a:defRPr/>
            </a:pPr>
            <a:r>
              <a:rPr lang="en-US" altLang="en-US" dirty="0">
                <a:solidFill>
                  <a:srgbClr val="C00000"/>
                </a:solidFill>
              </a:rPr>
              <a:t>Lungs</a:t>
            </a:r>
            <a:r>
              <a:rPr lang="en-US" altLang="en-US" dirty="0"/>
              <a:t>: Inflammation, which damage lung cells and blood vessels. </a:t>
            </a:r>
          </a:p>
          <a:p>
            <a:pPr>
              <a:defRPr/>
            </a:pPr>
            <a:r>
              <a:rPr lang="en-US" altLang="en-US" dirty="0">
                <a:solidFill>
                  <a:srgbClr val="C00000"/>
                </a:solidFill>
              </a:rPr>
              <a:t>Eye, </a:t>
            </a:r>
            <a:r>
              <a:rPr lang="en-US" altLang="en-US" dirty="0"/>
              <a:t>Nose and Throat: Runny nose and conjunctivitis, </a:t>
            </a:r>
          </a:p>
          <a:p>
            <a:pPr>
              <a:defRPr/>
            </a:pPr>
            <a:r>
              <a:rPr lang="en-US" altLang="en-US" dirty="0">
                <a:solidFill>
                  <a:srgbClr val="C00000"/>
                </a:solidFill>
              </a:rPr>
              <a:t>Heart</a:t>
            </a:r>
            <a:r>
              <a:rPr lang="en-US" altLang="en-US" dirty="0"/>
              <a:t>: Inflammation of the heart lining, heart attacks and abnormal heart rhythms.</a:t>
            </a:r>
          </a:p>
          <a:p>
            <a:pPr>
              <a:defRPr/>
            </a:pPr>
            <a:r>
              <a:rPr lang="en-US" altLang="en-US" dirty="0">
                <a:solidFill>
                  <a:srgbClr val="C00000"/>
                </a:solidFill>
              </a:rPr>
              <a:t>Nervous system</a:t>
            </a:r>
            <a:r>
              <a:rPr lang="en-US" altLang="en-US" dirty="0"/>
              <a:t>: Loss of smell and taste; seizures, strokes and hallucinations</a:t>
            </a:r>
          </a:p>
          <a:p>
            <a:pPr>
              <a:defRPr/>
            </a:pPr>
            <a:r>
              <a:rPr lang="en-US" altLang="en-US" dirty="0"/>
              <a:t>Kidneys</a:t>
            </a:r>
          </a:p>
          <a:p>
            <a:pPr>
              <a:defRPr/>
            </a:pPr>
            <a:r>
              <a:rPr lang="en-US" altLang="en-US" dirty="0"/>
              <a:t>Diarrhea </a:t>
            </a:r>
          </a:p>
          <a:p>
            <a:pPr lvl="1">
              <a:defRPr/>
            </a:pPr>
            <a:endParaRPr lang="en-US" altLang="en-US" dirty="0"/>
          </a:p>
          <a:p>
            <a:pPr lvl="1">
              <a:defRPr/>
            </a:pPr>
            <a:endParaRPr lang="en-US" altLang="en-US" dirty="0"/>
          </a:p>
        </p:txBody>
      </p:sp>
    </p:spTree>
    <p:extLst>
      <p:ext uri="{BB962C8B-B14F-4D97-AF65-F5344CB8AC3E}">
        <p14:creationId xmlns:p14="http://schemas.microsoft.com/office/powerpoint/2010/main" val="3699927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8763000" cy="1143000"/>
          </a:xfrm>
        </p:spPr>
        <p:txBody>
          <a:bodyPr/>
          <a:lstStyle/>
          <a:p>
            <a:r>
              <a:rPr lang="en-US" sz="2800" b="1" dirty="0">
                <a:solidFill>
                  <a:srgbClr val="000000"/>
                </a:solidFill>
                <a:latin typeface="Tahoma"/>
                <a:cs typeface="Tahoma"/>
              </a:rPr>
              <a:t>15.16 Viruses are not exactly living organisms.</a:t>
            </a:r>
            <a:endParaRPr lang="en-US" sz="2800" dirty="0">
              <a:solidFill>
                <a:srgbClr val="000000"/>
              </a:solidFill>
              <a:latin typeface="Tahoma"/>
              <a:cs typeface="Tahoma"/>
            </a:endParaRPr>
          </a:p>
        </p:txBody>
      </p:sp>
      <p:sp>
        <p:nvSpPr>
          <p:cNvPr id="3" name="Content Placeholder 2"/>
          <p:cNvSpPr>
            <a:spLocks noGrp="1"/>
          </p:cNvSpPr>
          <p:nvPr>
            <p:ph idx="1"/>
          </p:nvPr>
        </p:nvSpPr>
        <p:spPr>
          <a:xfrm>
            <a:off x="457200" y="5410200"/>
            <a:ext cx="7848600" cy="1096963"/>
          </a:xfrm>
        </p:spPr>
        <p:txBody>
          <a:bodyPr/>
          <a:lstStyle/>
          <a:p>
            <a:r>
              <a:rPr lang="en-US" sz="2800" dirty="0">
                <a:solidFill>
                  <a:srgbClr val="000000"/>
                </a:solidFill>
              </a:rPr>
              <a:t>Viruses are not cells and do not fit into any of the three domains of life. </a:t>
            </a:r>
          </a:p>
          <a:p>
            <a:endParaRPr lang="en-US" sz="2800" dirty="0">
              <a:solidFill>
                <a:srgbClr val="000000"/>
              </a:solidFill>
            </a:endParaRPr>
          </a:p>
        </p:txBody>
      </p:sp>
      <p:grpSp>
        <p:nvGrpSpPr>
          <p:cNvPr id="15" name="Group 14"/>
          <p:cNvGrpSpPr/>
          <p:nvPr/>
        </p:nvGrpSpPr>
        <p:grpSpPr>
          <a:xfrm>
            <a:off x="228600" y="1676400"/>
            <a:ext cx="3727389" cy="3136392"/>
            <a:chOff x="676001" y="216408"/>
            <a:chExt cx="7635895" cy="6425184"/>
          </a:xfrm>
        </p:grpSpPr>
        <p:pic>
          <p:nvPicPr>
            <p:cNvPr id="5" name="Picture 4" descr="The first illustration shows the structure of a virus. The various parts labeled are: Capsid (container made of protein), Genetic material (DNA or RNA), Plasma membrane (envelope), and Glycoproteins. Text above reads &quot;All viruses have a container (the capsid) that holds their genetic material, and sometimes the capsid is wrapped in a membrane (an envelope).&quot;&#10;The second and third illustrations are comparisons between an enveloped virus and a non-enveloped virus. " title="The first of a set of three illustrations titled “Basic structure of a virus” is show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2104" y="216408"/>
              <a:ext cx="7479792" cy="6425184"/>
            </a:xfrm>
            <a:prstGeom prst="rect">
              <a:avLst/>
            </a:prstGeom>
          </p:spPr>
        </p:pic>
        <p:sp>
          <p:nvSpPr>
            <p:cNvPr id="6" name="Rectangle 5"/>
            <p:cNvSpPr>
              <a:spLocks noChangeArrowheads="1"/>
            </p:cNvSpPr>
            <p:nvPr/>
          </p:nvSpPr>
          <p:spPr bwMode="auto">
            <a:xfrm>
              <a:off x="676001" y="2206594"/>
              <a:ext cx="2681288" cy="819662"/>
            </a:xfrm>
            <a:prstGeom prst="rect">
              <a:avLst/>
            </a:prstGeom>
            <a:noFill/>
            <a:ln w="9525">
              <a:noFill/>
              <a:miter lim="800000"/>
              <a:headEnd/>
              <a:tailEnd/>
            </a:ln>
          </p:spPr>
          <p:txBody>
            <a:bodyPr>
              <a:prstTxWarp prst="textNoShape">
                <a:avLst/>
              </a:prstTxWarp>
              <a:spAutoFit/>
            </a:bodyPr>
            <a:lstStyle/>
            <a:p>
              <a:r>
                <a:rPr lang="en-US" sz="1000" dirty="0"/>
                <a:t>Capsid (container made of protein)</a:t>
              </a:r>
            </a:p>
          </p:txBody>
        </p:sp>
        <p:sp>
          <p:nvSpPr>
            <p:cNvPr id="7" name="Rectangle 6"/>
            <p:cNvSpPr>
              <a:spLocks noChangeArrowheads="1"/>
            </p:cNvSpPr>
            <p:nvPr/>
          </p:nvSpPr>
          <p:spPr bwMode="auto">
            <a:xfrm>
              <a:off x="676001" y="3327089"/>
              <a:ext cx="2681288" cy="819662"/>
            </a:xfrm>
            <a:prstGeom prst="rect">
              <a:avLst/>
            </a:prstGeom>
            <a:noFill/>
            <a:ln w="9525">
              <a:noFill/>
              <a:miter lim="800000"/>
              <a:headEnd/>
              <a:tailEnd/>
            </a:ln>
          </p:spPr>
          <p:txBody>
            <a:bodyPr>
              <a:prstTxWarp prst="textNoShape">
                <a:avLst/>
              </a:prstTxWarp>
              <a:spAutoFit/>
            </a:bodyPr>
            <a:lstStyle/>
            <a:p>
              <a:r>
                <a:rPr lang="en-US" sz="1000" dirty="0"/>
                <a:t>Genetic material (DNA or RNA)</a:t>
              </a:r>
            </a:p>
          </p:txBody>
        </p:sp>
        <p:sp>
          <p:nvSpPr>
            <p:cNvPr id="8" name="Rectangle 7"/>
            <p:cNvSpPr>
              <a:spLocks noChangeArrowheads="1"/>
            </p:cNvSpPr>
            <p:nvPr/>
          </p:nvSpPr>
          <p:spPr bwMode="auto">
            <a:xfrm>
              <a:off x="676001" y="4375332"/>
              <a:ext cx="2681288" cy="819662"/>
            </a:xfrm>
            <a:prstGeom prst="rect">
              <a:avLst/>
            </a:prstGeom>
            <a:noFill/>
            <a:ln w="9525">
              <a:noFill/>
              <a:miter lim="800000"/>
              <a:headEnd/>
              <a:tailEnd/>
            </a:ln>
          </p:spPr>
          <p:txBody>
            <a:bodyPr>
              <a:prstTxWarp prst="textNoShape">
                <a:avLst/>
              </a:prstTxWarp>
              <a:spAutoFit/>
            </a:bodyPr>
            <a:lstStyle/>
            <a:p>
              <a:r>
                <a:rPr lang="en-US" sz="1000" dirty="0"/>
                <a:t>Plasma membrane (envelope)</a:t>
              </a:r>
            </a:p>
          </p:txBody>
        </p:sp>
        <p:sp>
          <p:nvSpPr>
            <p:cNvPr id="9" name="Rectangle 8"/>
            <p:cNvSpPr>
              <a:spLocks noChangeArrowheads="1"/>
            </p:cNvSpPr>
            <p:nvPr/>
          </p:nvSpPr>
          <p:spPr bwMode="auto">
            <a:xfrm>
              <a:off x="676001" y="5514271"/>
              <a:ext cx="2681288" cy="504406"/>
            </a:xfrm>
            <a:prstGeom prst="rect">
              <a:avLst/>
            </a:prstGeom>
            <a:noFill/>
            <a:ln w="9525">
              <a:noFill/>
              <a:miter lim="800000"/>
              <a:headEnd/>
              <a:tailEnd/>
            </a:ln>
          </p:spPr>
          <p:txBody>
            <a:bodyPr>
              <a:prstTxWarp prst="textNoShape">
                <a:avLst/>
              </a:prstTxWarp>
              <a:spAutoFit/>
            </a:bodyPr>
            <a:lstStyle/>
            <a:p>
              <a:r>
                <a:rPr lang="en-US" sz="1000" dirty="0"/>
                <a:t>Glycoproteins</a:t>
              </a:r>
            </a:p>
          </p:txBody>
        </p:sp>
        <p:cxnSp>
          <p:nvCxnSpPr>
            <p:cNvPr id="10" name="Straight Connector 18"/>
            <p:cNvCxnSpPr>
              <a:cxnSpLocks noChangeShapeType="1"/>
            </p:cNvCxnSpPr>
            <p:nvPr/>
          </p:nvCxnSpPr>
          <p:spPr bwMode="auto">
            <a:xfrm rot="10800000">
              <a:off x="3210277" y="4593172"/>
              <a:ext cx="626361" cy="0"/>
            </a:xfrm>
            <a:prstGeom prst="line">
              <a:avLst/>
            </a:prstGeom>
            <a:noFill/>
            <a:ln w="15875">
              <a:solidFill>
                <a:schemeClr val="tx1"/>
              </a:solidFill>
              <a:round/>
              <a:headEnd/>
              <a:tailEnd/>
            </a:ln>
            <a:effectLst>
              <a:outerShdw blurRad="50800" dist="12700" dir="2700000">
                <a:schemeClr val="bg1">
                  <a:alpha val="43000"/>
                </a:schemeClr>
              </a:outerShdw>
            </a:effectLst>
          </p:spPr>
        </p:cxnSp>
        <p:cxnSp>
          <p:nvCxnSpPr>
            <p:cNvPr id="11" name="Straight Connector 18"/>
            <p:cNvCxnSpPr>
              <a:cxnSpLocks noChangeShapeType="1"/>
            </p:cNvCxnSpPr>
            <p:nvPr/>
          </p:nvCxnSpPr>
          <p:spPr bwMode="auto">
            <a:xfrm flipH="1" flipV="1">
              <a:off x="2917648" y="3562040"/>
              <a:ext cx="2023468" cy="204617"/>
            </a:xfrm>
            <a:prstGeom prst="line">
              <a:avLst/>
            </a:prstGeom>
            <a:noFill/>
            <a:ln w="15875">
              <a:solidFill>
                <a:schemeClr val="tx1"/>
              </a:solidFill>
              <a:round/>
              <a:headEnd/>
              <a:tailEnd/>
            </a:ln>
            <a:effectLst>
              <a:outerShdw blurRad="50800" dist="12700" dir="2700000">
                <a:schemeClr val="bg1">
                  <a:alpha val="43000"/>
                </a:schemeClr>
              </a:outerShdw>
            </a:effectLst>
          </p:spPr>
        </p:cxnSp>
        <p:cxnSp>
          <p:nvCxnSpPr>
            <p:cNvPr id="12" name="Straight Connector 18"/>
            <p:cNvCxnSpPr>
              <a:cxnSpLocks noChangeShapeType="1"/>
            </p:cNvCxnSpPr>
            <p:nvPr/>
          </p:nvCxnSpPr>
          <p:spPr bwMode="auto">
            <a:xfrm flipH="1" flipV="1">
              <a:off x="3049781" y="2477063"/>
              <a:ext cx="1622887" cy="635253"/>
            </a:xfrm>
            <a:prstGeom prst="line">
              <a:avLst/>
            </a:prstGeom>
            <a:noFill/>
            <a:ln w="15875">
              <a:solidFill>
                <a:schemeClr val="tx1"/>
              </a:solidFill>
              <a:round/>
              <a:headEnd/>
              <a:tailEnd/>
            </a:ln>
            <a:effectLst>
              <a:outerShdw blurRad="50800" dist="12700" dir="2700000">
                <a:schemeClr val="bg1">
                  <a:alpha val="43000"/>
                </a:schemeClr>
              </a:outerShdw>
            </a:effectLst>
          </p:spPr>
        </p:cxnSp>
        <p:sp>
          <p:nvSpPr>
            <p:cNvPr id="13" name="Rectangle 2"/>
            <p:cNvSpPr>
              <a:spLocks noChangeArrowheads="1"/>
            </p:cNvSpPr>
            <p:nvPr/>
          </p:nvSpPr>
          <p:spPr bwMode="auto">
            <a:xfrm>
              <a:off x="877849" y="948265"/>
              <a:ext cx="7343362" cy="1134915"/>
            </a:xfrm>
            <a:prstGeom prst="rect">
              <a:avLst/>
            </a:prstGeom>
            <a:noFill/>
            <a:ln w="9525">
              <a:noFill/>
              <a:miter lim="800000"/>
              <a:headEnd/>
              <a:tailEnd/>
            </a:ln>
          </p:spPr>
          <p:txBody>
            <a:bodyPr wrap="square">
              <a:prstTxWarp prst="textNoShape">
                <a:avLst/>
              </a:prstTxWarp>
              <a:spAutoFit/>
            </a:bodyPr>
            <a:lstStyle/>
            <a:p>
              <a:r>
                <a:rPr lang="en-US" sz="1000" dirty="0"/>
                <a:t>All viruses have a container (the capsid) that holds their genetic material, and sometimes the capsid is wrapped in a membrane (an envelope). </a:t>
              </a:r>
            </a:p>
          </p:txBody>
        </p:sp>
        <p:sp>
          <p:nvSpPr>
            <p:cNvPr id="14" name="Freeform 13"/>
            <p:cNvSpPr/>
            <p:nvPr/>
          </p:nvSpPr>
          <p:spPr bwMode="auto">
            <a:xfrm>
              <a:off x="2624190" y="5223457"/>
              <a:ext cx="2014922" cy="506624"/>
            </a:xfrm>
            <a:custGeom>
              <a:avLst/>
              <a:gdLst>
                <a:gd name="connsiteX0" fmla="*/ 1756351 w 1911720"/>
                <a:gd name="connsiteY0" fmla="*/ 0 h 506624"/>
                <a:gd name="connsiteX1" fmla="*/ 0 w 1911720"/>
                <a:gd name="connsiteY1" fmla="*/ 506624 h 506624"/>
                <a:gd name="connsiteX2" fmla="*/ 1911720 w 1911720"/>
                <a:gd name="connsiteY2" fmla="*/ 398545 h 506624"/>
              </a:gdLst>
              <a:ahLst/>
              <a:cxnLst>
                <a:cxn ang="0">
                  <a:pos x="connsiteX0" y="connsiteY0"/>
                </a:cxn>
                <a:cxn ang="0">
                  <a:pos x="connsiteX1" y="connsiteY1"/>
                </a:cxn>
                <a:cxn ang="0">
                  <a:pos x="connsiteX2" y="connsiteY2"/>
                </a:cxn>
              </a:cxnLst>
              <a:rect l="l" t="t" r="r" b="b"/>
              <a:pathLst>
                <a:path w="1911720" h="506624">
                  <a:moveTo>
                    <a:pt x="1756351" y="0"/>
                  </a:moveTo>
                  <a:lnTo>
                    <a:pt x="0" y="506624"/>
                  </a:lnTo>
                  <a:lnTo>
                    <a:pt x="1911720" y="398545"/>
                  </a:lnTo>
                </a:path>
              </a:pathLst>
            </a:cu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Arial" charset="0"/>
              </a:endParaRPr>
            </a:p>
          </p:txBody>
        </p:sp>
      </p:grpSp>
      <p:grpSp>
        <p:nvGrpSpPr>
          <p:cNvPr id="31" name="Group 30"/>
          <p:cNvGrpSpPr/>
          <p:nvPr/>
        </p:nvGrpSpPr>
        <p:grpSpPr>
          <a:xfrm>
            <a:off x="4038599" y="1676400"/>
            <a:ext cx="4946175" cy="3352800"/>
            <a:chOff x="304800" y="536448"/>
            <a:chExt cx="8534400" cy="5785104"/>
          </a:xfrm>
        </p:grpSpPr>
        <p:pic>
          <p:nvPicPr>
            <p:cNvPr id="23" name="Picture 22" descr="The enveloped virus is rectangular or oval and has a thick outer layer (plasma membrane) around the capsid inside and the non-enveloped viruses are shown as small hexagons (capsids) with no outer layers. Text below the enveloped and non-enveloped virus reads, “Enveloped viruses wrap themselves in a bit of the plasma membrane of the host cell as they are released. Non-enveloped virus: Non-enveloped viruses are enclosed only by a capsid.&quot;&#10;" title="The second of a set of three illustrations titled “Basic structure of a virus” is shown."/>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04800" y="536448"/>
              <a:ext cx="8534400" cy="5785104"/>
            </a:xfrm>
            <a:prstGeom prst="rect">
              <a:avLst/>
            </a:prstGeom>
          </p:spPr>
        </p:pic>
        <p:sp>
          <p:nvSpPr>
            <p:cNvPr id="24" name="Rectangle 23"/>
            <p:cNvSpPr>
              <a:spLocks noChangeArrowheads="1"/>
            </p:cNvSpPr>
            <p:nvPr/>
          </p:nvSpPr>
          <p:spPr bwMode="auto">
            <a:xfrm>
              <a:off x="503465" y="4203260"/>
              <a:ext cx="3959476" cy="1553334"/>
            </a:xfrm>
            <a:prstGeom prst="rect">
              <a:avLst/>
            </a:prstGeom>
            <a:noFill/>
            <a:ln w="9525">
              <a:noFill/>
              <a:miter lim="800000"/>
              <a:headEnd/>
              <a:tailEnd/>
            </a:ln>
          </p:spPr>
          <p:txBody>
            <a:bodyPr wrap="square">
              <a:prstTxWarp prst="textNoShape">
                <a:avLst/>
              </a:prstTxWarp>
              <a:spAutoFit/>
            </a:bodyPr>
            <a:lstStyle/>
            <a:p>
              <a:r>
                <a:rPr lang="en-US" sz="1050" b="1" dirty="0">
                  <a:solidFill>
                    <a:srgbClr val="2D82C4"/>
                  </a:solidFill>
                </a:rPr>
                <a:t>ENVELOPED VIRUS</a:t>
              </a:r>
            </a:p>
            <a:p>
              <a:r>
                <a:rPr lang="en-US" sz="1050" dirty="0"/>
                <a:t>Enveloped viruses wrap themselves in a bit of the plasma membrane of the host cell as they are released.</a:t>
              </a:r>
            </a:p>
          </p:txBody>
        </p:sp>
        <p:sp>
          <p:nvSpPr>
            <p:cNvPr id="25" name="Rectangle 24"/>
            <p:cNvSpPr>
              <a:spLocks noChangeArrowheads="1"/>
            </p:cNvSpPr>
            <p:nvPr/>
          </p:nvSpPr>
          <p:spPr bwMode="auto">
            <a:xfrm>
              <a:off x="4408718" y="4203260"/>
              <a:ext cx="4013200" cy="995727"/>
            </a:xfrm>
            <a:prstGeom prst="rect">
              <a:avLst/>
            </a:prstGeom>
            <a:noFill/>
            <a:ln w="9525">
              <a:noFill/>
              <a:miter lim="800000"/>
              <a:headEnd/>
              <a:tailEnd/>
            </a:ln>
          </p:spPr>
          <p:txBody>
            <a:bodyPr>
              <a:prstTxWarp prst="textNoShape">
                <a:avLst/>
              </a:prstTxWarp>
              <a:spAutoFit/>
            </a:bodyPr>
            <a:lstStyle/>
            <a:p>
              <a:r>
                <a:rPr lang="en-US" sz="1050" b="1" dirty="0">
                  <a:solidFill>
                    <a:srgbClr val="2D82C4"/>
                  </a:solidFill>
                </a:rPr>
                <a:t>NON-ENVELOPED VIRUS</a:t>
              </a:r>
            </a:p>
            <a:p>
              <a:r>
                <a:rPr lang="en-US" sz="1050" dirty="0"/>
                <a:t>Non-enveloped viruses are enclosed only by a capsid.</a:t>
              </a:r>
            </a:p>
          </p:txBody>
        </p:sp>
        <p:cxnSp>
          <p:nvCxnSpPr>
            <p:cNvPr id="26" name="Straight Connector 25"/>
            <p:cNvCxnSpPr>
              <a:cxnSpLocks/>
            </p:cNvCxnSpPr>
            <p:nvPr/>
          </p:nvCxnSpPr>
          <p:spPr bwMode="auto">
            <a:xfrm>
              <a:off x="2457974" y="2331032"/>
              <a:ext cx="994159" cy="0"/>
            </a:xfrm>
            <a:prstGeom prst="line">
              <a:avLst/>
            </a:prstGeom>
            <a:solidFill>
              <a:schemeClr val="accent1"/>
            </a:solidFill>
            <a:ln w="22225" cap="flat" cmpd="sng" algn="ctr">
              <a:solidFill>
                <a:srgbClr val="FFFFFF"/>
              </a:solidFill>
              <a:prstDash val="solid"/>
              <a:round/>
              <a:headEnd type="none" w="med" len="med"/>
              <a:tailEnd type="none" w="med" len="med"/>
            </a:ln>
            <a:effectLst>
              <a:outerShdw blurRad="25400" dist="25400" dir="5400000" algn="ctr" rotWithShape="0">
                <a:schemeClr val="tx1">
                  <a:lumMod val="65000"/>
                  <a:lumOff val="35000"/>
                </a:schemeClr>
              </a:outerShdw>
            </a:effectLst>
          </p:spPr>
        </p:cxnSp>
        <p:cxnSp>
          <p:nvCxnSpPr>
            <p:cNvPr id="27" name="Straight Connector 26"/>
            <p:cNvCxnSpPr>
              <a:cxnSpLocks/>
              <a:endCxn id="29" idx="1"/>
            </p:cNvCxnSpPr>
            <p:nvPr/>
          </p:nvCxnSpPr>
          <p:spPr bwMode="auto">
            <a:xfrm flipV="1">
              <a:off x="2072081" y="1659878"/>
              <a:ext cx="1486351" cy="546434"/>
            </a:xfrm>
            <a:prstGeom prst="line">
              <a:avLst/>
            </a:prstGeom>
            <a:solidFill>
              <a:schemeClr val="accent1"/>
            </a:solidFill>
            <a:ln w="22225" cap="flat" cmpd="sng" algn="ctr">
              <a:solidFill>
                <a:srgbClr val="FFFFFF"/>
              </a:solidFill>
              <a:prstDash val="solid"/>
              <a:round/>
              <a:headEnd type="none" w="med" len="med"/>
              <a:tailEnd type="none" w="med" len="med"/>
            </a:ln>
            <a:effectLst>
              <a:outerShdw blurRad="25400" dist="25400" dir="5400000" algn="ctr" rotWithShape="0">
                <a:schemeClr val="tx1">
                  <a:lumMod val="65000"/>
                  <a:lumOff val="35000"/>
                </a:schemeClr>
              </a:outerShdw>
            </a:effectLst>
          </p:spPr>
        </p:cxnSp>
        <p:cxnSp>
          <p:nvCxnSpPr>
            <p:cNvPr id="28" name="Straight Connector 27"/>
            <p:cNvCxnSpPr>
              <a:cxnSpLocks/>
              <a:stCxn id="29" idx="3"/>
            </p:cNvCxnSpPr>
            <p:nvPr/>
          </p:nvCxnSpPr>
          <p:spPr bwMode="auto">
            <a:xfrm>
              <a:off x="4643630" y="1659878"/>
              <a:ext cx="1211887" cy="261201"/>
            </a:xfrm>
            <a:prstGeom prst="line">
              <a:avLst/>
            </a:prstGeom>
            <a:solidFill>
              <a:schemeClr val="accent1"/>
            </a:solidFill>
            <a:ln w="22225" cap="flat" cmpd="sng" algn="ctr">
              <a:solidFill>
                <a:srgbClr val="FFFFFF"/>
              </a:solidFill>
              <a:prstDash val="solid"/>
              <a:round/>
              <a:headEnd type="none" w="med" len="med"/>
              <a:tailEnd type="none" w="med" len="med"/>
            </a:ln>
            <a:effectLst>
              <a:outerShdw blurRad="25400" dist="25400" dir="5400000" algn="ctr" rotWithShape="0">
                <a:schemeClr val="tx1">
                  <a:lumMod val="65000"/>
                  <a:lumOff val="35000"/>
                </a:schemeClr>
              </a:outerShdw>
            </a:effectLst>
          </p:spPr>
        </p:cxnSp>
        <p:sp>
          <p:nvSpPr>
            <p:cNvPr id="29" name="Rectangle 28"/>
            <p:cNvSpPr>
              <a:spLocks noChangeArrowheads="1"/>
            </p:cNvSpPr>
            <p:nvPr/>
          </p:nvSpPr>
          <p:spPr bwMode="auto">
            <a:xfrm>
              <a:off x="3558433" y="1460733"/>
              <a:ext cx="1085197" cy="398290"/>
            </a:xfrm>
            <a:prstGeom prst="rect">
              <a:avLst/>
            </a:prstGeom>
            <a:solidFill>
              <a:srgbClr val="FFFFFF"/>
            </a:solidFill>
            <a:ln w="9525">
              <a:solidFill>
                <a:srgbClr val="F2F2F2"/>
              </a:solid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lgn="ctr"/>
              <a:r>
                <a:rPr lang="en-US" sz="900" dirty="0"/>
                <a:t>Capsid</a:t>
              </a:r>
            </a:p>
          </p:txBody>
        </p:sp>
        <p:sp>
          <p:nvSpPr>
            <p:cNvPr id="30" name="Rectangle 29"/>
            <p:cNvSpPr>
              <a:spLocks noChangeArrowheads="1"/>
            </p:cNvSpPr>
            <p:nvPr/>
          </p:nvSpPr>
          <p:spPr bwMode="auto">
            <a:xfrm>
              <a:off x="3435354" y="2077812"/>
              <a:ext cx="1471235" cy="637266"/>
            </a:xfrm>
            <a:prstGeom prst="rect">
              <a:avLst/>
            </a:prstGeom>
            <a:solidFill>
              <a:srgbClr val="FFFFFF"/>
            </a:solidFill>
            <a:ln w="9525">
              <a:solidFill>
                <a:srgbClr val="F2F2F2"/>
              </a:solid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lgn="ctr"/>
              <a:r>
                <a:rPr lang="en-US" sz="900" dirty="0"/>
                <a:t>Plasma membrane</a:t>
              </a:r>
            </a:p>
          </p:txBody>
        </p:sp>
      </p:gr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Fig. 1">
            <a:extLst>
              <a:ext uri="{FF2B5EF4-FFF2-40B4-BE49-F238E27FC236}">
                <a16:creationId xmlns:a16="http://schemas.microsoft.com/office/drawing/2014/main" id="{D40EBB62-3B37-8844-9ACC-5014A3E22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6750"/>
            <a:ext cx="91440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TextBox 1">
            <a:extLst>
              <a:ext uri="{FF2B5EF4-FFF2-40B4-BE49-F238E27FC236}">
                <a16:creationId xmlns:a16="http://schemas.microsoft.com/office/drawing/2014/main" id="{C56A6CCA-7DAD-8E4D-B7C5-8714249F7C80}"/>
              </a:ext>
            </a:extLst>
          </p:cNvPr>
          <p:cNvSpPr txBox="1">
            <a:spLocks noChangeArrowheads="1"/>
          </p:cNvSpPr>
          <p:nvPr/>
        </p:nvSpPr>
        <p:spPr bwMode="auto">
          <a:xfrm>
            <a:off x="228600" y="11430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C00000"/>
                </a:solidFill>
              </a:rPr>
              <a:t>Capsid</a:t>
            </a:r>
          </a:p>
        </p:txBody>
      </p:sp>
      <p:sp>
        <p:nvSpPr>
          <p:cNvPr id="49155" name="TextBox 2">
            <a:extLst>
              <a:ext uri="{FF2B5EF4-FFF2-40B4-BE49-F238E27FC236}">
                <a16:creationId xmlns:a16="http://schemas.microsoft.com/office/drawing/2014/main" id="{F34AC501-1897-B940-A961-1B115BC6AD94}"/>
              </a:ext>
            </a:extLst>
          </p:cNvPr>
          <p:cNvSpPr txBox="1">
            <a:spLocks noChangeArrowheads="1"/>
          </p:cNvSpPr>
          <p:nvPr/>
        </p:nvSpPr>
        <p:spPr bwMode="auto">
          <a:xfrm>
            <a:off x="228600" y="3657600"/>
            <a:ext cx="137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C00000"/>
                </a:solidFill>
              </a:rPr>
              <a:t>Genetic material</a:t>
            </a:r>
          </a:p>
        </p:txBody>
      </p:sp>
      <p:sp>
        <p:nvSpPr>
          <p:cNvPr id="49156" name="Rectangle 3">
            <a:extLst>
              <a:ext uri="{FF2B5EF4-FFF2-40B4-BE49-F238E27FC236}">
                <a16:creationId xmlns:a16="http://schemas.microsoft.com/office/drawing/2014/main" id="{49568561-C1F2-2648-80D9-56B11A28E9A2}"/>
              </a:ext>
            </a:extLst>
          </p:cNvPr>
          <p:cNvSpPr>
            <a:spLocks noChangeArrowheads="1"/>
          </p:cNvSpPr>
          <p:nvPr/>
        </p:nvSpPr>
        <p:spPr bwMode="auto">
          <a:xfrm>
            <a:off x="6519863" y="958850"/>
            <a:ext cx="2362200" cy="368300"/>
          </a:xfrm>
          <a:prstGeom prst="rect">
            <a:avLst/>
          </a:prstGeom>
          <a:solidFill>
            <a:schemeClr val="accent1"/>
          </a:solidFill>
          <a:ln w="9525" algn="ctr">
            <a:solidFill>
              <a:schemeClr val="tx1"/>
            </a:solidFill>
            <a:round/>
            <a:headEnd type="none" w="lg" len="lg"/>
            <a:tailEnd type="triangle" w="lg" len="lg"/>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49157" name="Rectangle 5">
            <a:extLst>
              <a:ext uri="{FF2B5EF4-FFF2-40B4-BE49-F238E27FC236}">
                <a16:creationId xmlns:a16="http://schemas.microsoft.com/office/drawing/2014/main" id="{F94C48A3-53DE-B749-8522-FCEF0AA73029}"/>
              </a:ext>
            </a:extLst>
          </p:cNvPr>
          <p:cNvSpPr>
            <a:spLocks noChangeArrowheads="1"/>
          </p:cNvSpPr>
          <p:nvPr/>
        </p:nvSpPr>
        <p:spPr bwMode="auto">
          <a:xfrm>
            <a:off x="7010400" y="4119563"/>
            <a:ext cx="2362200" cy="368300"/>
          </a:xfrm>
          <a:prstGeom prst="rect">
            <a:avLst/>
          </a:prstGeom>
          <a:solidFill>
            <a:schemeClr val="accent1"/>
          </a:solidFill>
          <a:ln w="9525" algn="ctr">
            <a:solidFill>
              <a:schemeClr val="tx1"/>
            </a:solidFill>
            <a:round/>
            <a:headEnd type="none" w="lg" len="lg"/>
            <a:tailEnd type="triangle" w="lg" len="lg"/>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cxnSp>
        <p:nvCxnSpPr>
          <p:cNvPr id="49158" name="Straight Arrow Connector 6">
            <a:extLst>
              <a:ext uri="{FF2B5EF4-FFF2-40B4-BE49-F238E27FC236}">
                <a16:creationId xmlns:a16="http://schemas.microsoft.com/office/drawing/2014/main" id="{18DFE9B8-6AAD-CE4D-BFF6-842FB872765D}"/>
              </a:ext>
            </a:extLst>
          </p:cNvPr>
          <p:cNvCxnSpPr>
            <a:cxnSpLocks noChangeShapeType="1"/>
          </p:cNvCxnSpPr>
          <p:nvPr/>
        </p:nvCxnSpPr>
        <p:spPr bwMode="auto">
          <a:xfrm flipV="1">
            <a:off x="6172200" y="1828800"/>
            <a:ext cx="838200" cy="304800"/>
          </a:xfrm>
          <a:prstGeom prst="straightConnector1">
            <a:avLst/>
          </a:prstGeom>
          <a:noFill/>
          <a:ln w="9525" algn="ctr">
            <a:solidFill>
              <a:schemeClr val="tx1"/>
            </a:solidFill>
            <a:round/>
            <a:headEnd type="none" w="lg" len="lg"/>
            <a:tailEnd type="triangle" w="med" len="med"/>
          </a:ln>
          <a:extLst>
            <a:ext uri="{909E8E84-426E-40DD-AFC4-6F175D3DCCD1}">
              <a14:hiddenFill xmlns:a14="http://schemas.microsoft.com/office/drawing/2010/main">
                <a:noFill/>
              </a14:hiddenFill>
            </a:ext>
          </a:extLst>
        </p:spPr>
      </p:cxnSp>
      <p:sp>
        <p:nvSpPr>
          <p:cNvPr id="49159" name="Rectangle 7">
            <a:extLst>
              <a:ext uri="{FF2B5EF4-FFF2-40B4-BE49-F238E27FC236}">
                <a16:creationId xmlns:a16="http://schemas.microsoft.com/office/drawing/2014/main" id="{30320528-F62E-A246-8441-463834E85ACD}"/>
              </a:ext>
            </a:extLst>
          </p:cNvPr>
          <p:cNvSpPr>
            <a:spLocks noChangeArrowheads="1"/>
          </p:cNvSpPr>
          <p:nvPr/>
        </p:nvSpPr>
        <p:spPr bwMode="auto">
          <a:xfrm>
            <a:off x="7043738" y="1536700"/>
            <a:ext cx="1566862" cy="369888"/>
          </a:xfrm>
          <a:prstGeom prst="rect">
            <a:avLst/>
          </a:prstGeom>
          <a:solidFill>
            <a:schemeClr val="accent1"/>
          </a:solidFill>
          <a:ln w="9525" algn="ctr">
            <a:solidFill>
              <a:schemeClr val="tx1"/>
            </a:solidFill>
            <a:round/>
            <a:headEnd type="none" w="lg" len="lg"/>
            <a:tailEnd type="triangle" w="lg" len="lg"/>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dirty="0">
                <a:solidFill>
                  <a:srgbClr val="C00000"/>
                </a:solidFill>
              </a:rPr>
              <a:t>Membrane</a:t>
            </a:r>
          </a:p>
          <a:p>
            <a:pPr eaLnBrk="1" hangingPunct="1">
              <a:spcBef>
                <a:spcPct val="0"/>
              </a:spcBef>
              <a:buFontTx/>
              <a:buNone/>
            </a:pPr>
            <a:r>
              <a:rPr lang="en-US" altLang="en-US" sz="1800" dirty="0">
                <a:solidFill>
                  <a:srgbClr val="C00000"/>
                </a:solidFill>
              </a:rPr>
              <a:t>M protein</a:t>
            </a:r>
          </a:p>
        </p:txBody>
      </p:sp>
      <p:sp>
        <p:nvSpPr>
          <p:cNvPr id="49160" name="TextBox 1">
            <a:extLst>
              <a:ext uri="{FF2B5EF4-FFF2-40B4-BE49-F238E27FC236}">
                <a16:creationId xmlns:a16="http://schemas.microsoft.com/office/drawing/2014/main" id="{BCB4CF4B-8B96-4145-87B3-32BBC65E9AF9}"/>
              </a:ext>
            </a:extLst>
          </p:cNvPr>
          <p:cNvSpPr txBox="1">
            <a:spLocks noChangeArrowheads="1"/>
          </p:cNvSpPr>
          <p:nvPr/>
        </p:nvSpPr>
        <p:spPr bwMode="auto">
          <a:xfrm>
            <a:off x="876300" y="58738"/>
            <a:ext cx="3124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400">
                <a:solidFill>
                  <a:srgbClr val="0070C0"/>
                </a:solidFill>
              </a:rPr>
              <a:t>SARS-CoV-2</a:t>
            </a:r>
          </a:p>
        </p:txBody>
      </p:sp>
    </p:spTree>
    <p:extLst>
      <p:ext uri="{BB962C8B-B14F-4D97-AF65-F5344CB8AC3E}">
        <p14:creationId xmlns:p14="http://schemas.microsoft.com/office/powerpoint/2010/main" val="1418649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47800"/>
            <a:ext cx="6435716" cy="4724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685800"/>
            <a:ext cx="4936031" cy="369332"/>
          </a:xfrm>
          <a:prstGeom prst="rect">
            <a:avLst/>
          </a:prstGeom>
          <a:noFill/>
        </p:spPr>
        <p:txBody>
          <a:bodyPr wrap="none" rtlCol="0">
            <a:spAutoFit/>
          </a:bodyPr>
          <a:lstStyle/>
          <a:p>
            <a:r>
              <a:rPr lang="en-US" dirty="0" smtClean="0"/>
              <a:t>https</a:t>
            </a:r>
            <a:r>
              <a:rPr lang="en-US" dirty="0"/>
              <a:t>://www.youtube.com/watch?v=8hgc2iZflTI</a:t>
            </a:r>
          </a:p>
        </p:txBody>
      </p:sp>
    </p:spTree>
    <p:extLst>
      <p:ext uri="{BB962C8B-B14F-4D97-AF65-F5344CB8AC3E}">
        <p14:creationId xmlns:p14="http://schemas.microsoft.com/office/powerpoint/2010/main" val="3250827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alpha val="29000"/>
          </a:srgbClr>
        </a:solidFill>
        <a:effectLst/>
      </p:bgPr>
    </p:bg>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A2B349C5-14DE-1E42-AA00-12A6719EDBDE}"/>
              </a:ext>
            </a:extLst>
          </p:cNvPr>
          <p:cNvSpPr>
            <a:spLocks noGrp="1" noChangeArrowheads="1"/>
          </p:cNvSpPr>
          <p:nvPr>
            <p:ph type="title"/>
          </p:nvPr>
        </p:nvSpPr>
        <p:spPr/>
        <p:txBody>
          <a:bodyPr/>
          <a:lstStyle/>
          <a:p>
            <a:r>
              <a:rPr lang="en-US" altLang="en-US">
                <a:solidFill>
                  <a:srgbClr val="C00000"/>
                </a:solidFill>
                <a:latin typeface="Comic Sans MS" panose="030F0902030302020204" pitchFamily="66" charset="0"/>
              </a:rPr>
              <a:t>Viruses are ….</a:t>
            </a:r>
          </a:p>
        </p:txBody>
      </p:sp>
      <p:sp>
        <p:nvSpPr>
          <p:cNvPr id="39939" name="Content Placeholder 2">
            <a:extLst>
              <a:ext uri="{FF2B5EF4-FFF2-40B4-BE49-F238E27FC236}">
                <a16:creationId xmlns:a16="http://schemas.microsoft.com/office/drawing/2014/main" id="{4ECECB9F-DF69-DC4E-9AB1-E055D4C9FFFC}"/>
              </a:ext>
            </a:extLst>
          </p:cNvPr>
          <p:cNvSpPr>
            <a:spLocks noGrp="1" noChangeArrowheads="1"/>
          </p:cNvSpPr>
          <p:nvPr>
            <p:ph idx="1"/>
          </p:nvPr>
        </p:nvSpPr>
        <p:spPr/>
        <p:txBody>
          <a:bodyPr/>
          <a:lstStyle/>
          <a:p>
            <a:pPr marL="0" indent="0">
              <a:buFontTx/>
              <a:buNone/>
            </a:pPr>
            <a:r>
              <a:rPr lang="en-US" altLang="en-US">
                <a:latin typeface="Comic Sans MS" panose="030F0902030302020204" pitchFamily="66" charset="0"/>
              </a:rPr>
              <a:t>A. Protein coats that contain DNA or RNA</a:t>
            </a:r>
          </a:p>
          <a:p>
            <a:pPr marL="0" indent="0">
              <a:buFontTx/>
              <a:buNone/>
            </a:pPr>
            <a:r>
              <a:rPr lang="en-US" altLang="en-US">
                <a:latin typeface="Comic Sans MS" panose="030F0902030302020204" pitchFamily="66" charset="0"/>
              </a:rPr>
              <a:t>B. Simple eukaryotic cells</a:t>
            </a:r>
          </a:p>
          <a:p>
            <a:pPr marL="0" indent="0">
              <a:buFontTx/>
              <a:buNone/>
            </a:pPr>
            <a:r>
              <a:rPr lang="en-US" altLang="en-US">
                <a:latin typeface="Comic Sans MS" panose="030F0902030302020204" pitchFamily="66" charset="0"/>
              </a:rPr>
              <a:t>C. Simple prokaryotic cells</a:t>
            </a:r>
          </a:p>
          <a:p>
            <a:pPr marL="0" indent="0">
              <a:buFontTx/>
              <a:buNone/>
            </a:pPr>
            <a:r>
              <a:rPr lang="en-US" altLang="en-US">
                <a:latin typeface="Comic Sans MS" panose="030F0902030302020204" pitchFamily="66" charset="0"/>
              </a:rPr>
              <a:t>D. alive</a:t>
            </a:r>
          </a:p>
        </p:txBody>
      </p:sp>
    </p:spTree>
    <p:extLst>
      <p:ext uri="{BB962C8B-B14F-4D97-AF65-F5344CB8AC3E}">
        <p14:creationId xmlns:p14="http://schemas.microsoft.com/office/powerpoint/2010/main" val="3724924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639762"/>
          </a:xfrm>
        </p:spPr>
        <p:txBody>
          <a:bodyPr/>
          <a:lstStyle/>
          <a:p>
            <a:r>
              <a:rPr lang="en-US" sz="3200" dirty="0">
                <a:latin typeface="Tahoma"/>
                <a:cs typeface="Tahoma"/>
              </a:rPr>
              <a:t>Viral Replication</a:t>
            </a:r>
          </a:p>
        </p:txBody>
      </p:sp>
      <p:grpSp>
        <p:nvGrpSpPr>
          <p:cNvPr id="25" name="Group 24"/>
          <p:cNvGrpSpPr/>
          <p:nvPr/>
        </p:nvGrpSpPr>
        <p:grpSpPr>
          <a:xfrm>
            <a:off x="281195" y="1143000"/>
            <a:ext cx="8558005" cy="4876800"/>
            <a:chOff x="281195" y="990600"/>
            <a:chExt cx="8558005" cy="4876800"/>
          </a:xfrm>
        </p:grpSpPr>
        <p:pic>
          <p:nvPicPr>
            <p:cNvPr id="4" name="Picture 3" descr="In this illustration, the host cell is a section of a circle in which the activity takes place. The host nucleus is a section of a circle inside the host cell. The virus is represented by a hexagon shape. The DNA is represented by a string-like line.&#10;The text beside the illustration reads as follows:&#10;1. After the virus binds to the host cell’s membrane, the viral DNA enters the cell.&#10;2. Viral DNA is replicated into dozens of new copies, using the host’s metabolic machinery and energy.&#10;3. Viral mRNA is transcribed from the viral DNA.&#10;4. New viral proteins are synthesized, again using the host’s protein production molecules.&#10;5. The new viral DNA and proteins assemble, forming many new virus particles.&#10;A text next to a light bulb icon reads &quot;Because they are dependent on their hosts’ metabolic machinery for replication, viruses are not considered 'living.'&quot;&#10;" title="An illustration shows how viruses are replicated.   "/>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4800" y="990600"/>
              <a:ext cx="8534400" cy="4876800"/>
            </a:xfrm>
            <a:prstGeom prst="rect">
              <a:avLst/>
            </a:prstGeom>
          </p:spPr>
        </p:pic>
        <p:sp>
          <p:nvSpPr>
            <p:cNvPr id="5" name="Rectangle 44"/>
            <p:cNvSpPr>
              <a:spLocks noChangeArrowheads="1"/>
            </p:cNvSpPr>
            <p:nvPr/>
          </p:nvSpPr>
          <p:spPr bwMode="auto">
            <a:xfrm>
              <a:off x="377505" y="1407448"/>
              <a:ext cx="2952924" cy="3462486"/>
            </a:xfrm>
            <a:prstGeom prst="rect">
              <a:avLst/>
            </a:prstGeom>
            <a:solidFill>
              <a:srgbClr val="FFFFFF"/>
            </a:solidFill>
            <a:ln w="9525">
              <a:solidFill>
                <a:schemeClr val="bg1">
                  <a:lumMod val="95000"/>
                </a:schemeClr>
              </a:solidFill>
              <a:miter lim="800000"/>
              <a:headEnd/>
              <a:tailEnd/>
            </a:ln>
            <a:effectLst>
              <a:outerShdw blurRad="50800" dist="38100" dir="2700000">
                <a:srgbClr val="000000">
                  <a:alpha val="43000"/>
                </a:srgbClr>
              </a:outerShdw>
            </a:effectLst>
          </p:spPr>
          <p:txBody>
            <a:bodyPr wrap="square" lIns="320040" tIns="91440">
              <a:prstTxWarp prst="textNoShape">
                <a:avLst/>
              </a:prstTxWarp>
              <a:spAutoFit/>
            </a:bodyPr>
            <a:lstStyle/>
            <a:p>
              <a:r>
                <a:rPr lang="en-US" sz="1200" dirty="0">
                  <a:solidFill>
                    <a:srgbClr val="000000"/>
                  </a:solidFill>
                </a:rPr>
                <a:t>After the virus binds to the host cell’s membrane, the viral DNA enters the cell.</a:t>
              </a:r>
            </a:p>
            <a:p>
              <a:endParaRPr lang="en-US" sz="1200" dirty="0">
                <a:solidFill>
                  <a:srgbClr val="000000"/>
                </a:solidFill>
              </a:endParaRPr>
            </a:p>
            <a:p>
              <a:r>
                <a:rPr lang="en-US" sz="1200" dirty="0">
                  <a:solidFill>
                    <a:srgbClr val="000000"/>
                  </a:solidFill>
                </a:rPr>
                <a:t>Viral DNA is replicated into dozens of new copies, using the host’s metabolic machinery and energy.</a:t>
              </a:r>
            </a:p>
            <a:p>
              <a:endParaRPr lang="en-US" sz="1200" dirty="0">
                <a:solidFill>
                  <a:srgbClr val="000000"/>
                </a:solidFill>
              </a:endParaRPr>
            </a:p>
            <a:p>
              <a:r>
                <a:rPr lang="en-US" sz="1200" dirty="0">
                  <a:solidFill>
                    <a:srgbClr val="000000"/>
                  </a:solidFill>
                </a:rPr>
                <a:t>Viral mRNA is transcribed from the viral DNA.</a:t>
              </a:r>
            </a:p>
            <a:p>
              <a:endParaRPr lang="en-US" sz="1200" dirty="0">
                <a:solidFill>
                  <a:srgbClr val="000000"/>
                </a:solidFill>
              </a:endParaRPr>
            </a:p>
            <a:p>
              <a:r>
                <a:rPr lang="en-US" sz="1200" dirty="0">
                  <a:solidFill>
                    <a:srgbClr val="000000"/>
                  </a:solidFill>
                </a:rPr>
                <a:t>New viral proteins are synthesized, again using the host’s protein- production molecules.</a:t>
              </a:r>
            </a:p>
            <a:p>
              <a:endParaRPr lang="en-US" sz="1200" dirty="0">
                <a:solidFill>
                  <a:srgbClr val="000000"/>
                </a:solidFill>
              </a:endParaRPr>
            </a:p>
            <a:p>
              <a:r>
                <a:rPr lang="en-US" sz="1200" dirty="0">
                  <a:solidFill>
                    <a:srgbClr val="000000"/>
                  </a:solidFill>
                </a:rPr>
                <a:t>The new viral DNA and proteins assemble, forming many new virus particles.</a:t>
              </a:r>
            </a:p>
          </p:txBody>
        </p:sp>
        <p:sp>
          <p:nvSpPr>
            <p:cNvPr id="6" name="AutoShape 21"/>
            <p:cNvSpPr>
              <a:spLocks noChangeArrowheads="1"/>
            </p:cNvSpPr>
            <p:nvPr/>
          </p:nvSpPr>
          <p:spPr bwMode="auto">
            <a:xfrm>
              <a:off x="4187065" y="4741965"/>
              <a:ext cx="4134813" cy="738664"/>
            </a:xfrm>
            <a:prstGeom prst="roundRect">
              <a:avLst>
                <a:gd name="adj" fmla="val 0"/>
              </a:avLst>
            </a:prstGeom>
            <a:solidFill>
              <a:schemeClr val="bg1"/>
            </a:solidFill>
            <a:ln w="19050">
              <a:solidFill>
                <a:srgbClr val="BFBFBF"/>
              </a:solidFill>
              <a:round/>
              <a:headEnd/>
              <a:tailEnd/>
            </a:ln>
            <a:effectLst>
              <a:outerShdw blurRad="63500" dist="38099" dir="2700000" algn="ctr" rotWithShape="0">
                <a:schemeClr val="bg2">
                  <a:alpha val="74998"/>
                </a:schemeClr>
              </a:outerShdw>
            </a:effectLst>
          </p:spPr>
          <p:txBody>
            <a:bodyPr wrap="square" lIns="274320" anchor="ctr">
              <a:spAutoFit/>
            </a:bodyPr>
            <a:lstStyle/>
            <a:p>
              <a:r>
                <a:rPr lang="en-US" sz="1400" b="1" i="1" dirty="0">
                  <a:solidFill>
                    <a:srgbClr val="0C89D1"/>
                  </a:solidFill>
                </a:rPr>
                <a:t>Because they are dependent on their hosts’ metabolic machinery for replication, viruses are not considered “living.”</a:t>
              </a:r>
            </a:p>
          </p:txBody>
        </p:sp>
        <p:pic>
          <p:nvPicPr>
            <p:cNvPr id="7" name="Picture 17" descr="star icon.jpg"/>
            <p:cNvPicPr>
              <a:picLocks noChangeAspect="1"/>
            </p:cNvPicPr>
            <p:nvPr/>
          </p:nvPicPr>
          <p:blipFill>
            <a:blip r:embed="rId5">
              <a:clrChange>
                <a:clrFrom>
                  <a:srgbClr val="FFFFFF"/>
                </a:clrFrom>
                <a:clrTo>
                  <a:srgbClr val="FFFFFF">
                    <a:alpha val="0"/>
                  </a:srgbClr>
                </a:clrTo>
              </a:clrChange>
            </a:blip>
            <a:stretch>
              <a:fillRect/>
            </a:stretch>
          </p:blipFill>
          <p:spPr bwMode="auto">
            <a:xfrm>
              <a:off x="3906360" y="4575145"/>
              <a:ext cx="493713" cy="493713"/>
            </a:xfrm>
            <a:prstGeom prst="rect">
              <a:avLst/>
            </a:prstGeom>
            <a:noFill/>
            <a:ln w="9525">
              <a:noFill/>
              <a:miter lim="800000"/>
              <a:headEnd/>
              <a:tailEnd/>
            </a:ln>
          </p:spPr>
        </p:pic>
        <p:sp>
          <p:nvSpPr>
            <p:cNvPr id="8" name="Oval 7"/>
            <p:cNvSpPr>
              <a:spLocks noChangeArrowheads="1"/>
            </p:cNvSpPr>
            <p:nvPr/>
          </p:nvSpPr>
          <p:spPr bwMode="auto">
            <a:xfrm>
              <a:off x="281195" y="2200988"/>
              <a:ext cx="304021" cy="304021"/>
            </a:xfrm>
            <a:prstGeom prst="ellipse">
              <a:avLst/>
            </a:prstGeom>
            <a:solidFill>
              <a:srgbClr val="000000"/>
            </a:solidFill>
            <a:ln w="19050">
              <a:solidFill>
                <a:srgbClr val="FFFFFF"/>
              </a:solidFill>
              <a:round/>
              <a:headEnd/>
              <a:tailEnd/>
            </a:ln>
          </p:spPr>
          <p:txBody>
            <a:bodyPr vert="horz" anchor="ctr" anchorCtr="1">
              <a:prstTxWarp prst="textNoShape">
                <a:avLst/>
              </a:prstTxWarp>
            </a:bodyPr>
            <a:lstStyle/>
            <a:p>
              <a:r>
                <a:rPr lang="en-US" sz="1400" b="1" dirty="0">
                  <a:solidFill>
                    <a:schemeClr val="bg1"/>
                  </a:solidFill>
                  <a:effectLst>
                    <a:outerShdw sx="1000" sy="1000" algn="ctr" rotWithShape="0">
                      <a:schemeClr val="bg1"/>
                    </a:outerShdw>
                  </a:effectLst>
                </a:rPr>
                <a:t>2</a:t>
              </a:r>
            </a:p>
          </p:txBody>
        </p:sp>
        <p:sp>
          <p:nvSpPr>
            <p:cNvPr id="9" name="Oval 4"/>
            <p:cNvSpPr>
              <a:spLocks noChangeArrowheads="1"/>
            </p:cNvSpPr>
            <p:nvPr/>
          </p:nvSpPr>
          <p:spPr bwMode="auto">
            <a:xfrm>
              <a:off x="281195" y="1468072"/>
              <a:ext cx="304021" cy="304021"/>
            </a:xfrm>
            <a:prstGeom prst="ellipse">
              <a:avLst/>
            </a:prstGeom>
            <a:solidFill>
              <a:srgbClr val="000000"/>
            </a:solidFill>
            <a:ln w="19050">
              <a:solidFill>
                <a:srgbClr val="FFFFFF"/>
              </a:solidFill>
              <a:round/>
              <a:headEnd/>
              <a:tailEnd/>
            </a:ln>
          </p:spPr>
          <p:txBody>
            <a:bodyPr vert="horz" anchor="ctr" anchorCtr="1">
              <a:prstTxWarp prst="textNoShape">
                <a:avLst/>
              </a:prstTxWarp>
            </a:bodyPr>
            <a:lstStyle/>
            <a:p>
              <a:r>
                <a:rPr lang="en-US" sz="1400" b="1" dirty="0">
                  <a:solidFill>
                    <a:schemeClr val="bg1"/>
                  </a:solidFill>
                  <a:effectLst>
                    <a:outerShdw sx="1000" sy="1000" algn="ctr" rotWithShape="0">
                      <a:schemeClr val="bg1"/>
                    </a:outerShdw>
                  </a:effectLst>
                </a:rPr>
                <a:t>1</a:t>
              </a:r>
            </a:p>
          </p:txBody>
        </p:sp>
        <p:sp>
          <p:nvSpPr>
            <p:cNvPr id="10" name="Oval 9"/>
            <p:cNvSpPr>
              <a:spLocks noChangeArrowheads="1"/>
            </p:cNvSpPr>
            <p:nvPr/>
          </p:nvSpPr>
          <p:spPr bwMode="auto">
            <a:xfrm>
              <a:off x="281195" y="2925250"/>
              <a:ext cx="304021" cy="304021"/>
            </a:xfrm>
            <a:prstGeom prst="ellipse">
              <a:avLst/>
            </a:prstGeom>
            <a:solidFill>
              <a:srgbClr val="000000"/>
            </a:solidFill>
            <a:ln w="19050">
              <a:solidFill>
                <a:srgbClr val="FFFFFF"/>
              </a:solidFill>
              <a:round/>
              <a:headEnd/>
              <a:tailEnd/>
            </a:ln>
          </p:spPr>
          <p:txBody>
            <a:bodyPr vert="horz" anchor="ctr" anchorCtr="1">
              <a:prstTxWarp prst="textNoShape">
                <a:avLst/>
              </a:prstTxWarp>
            </a:bodyPr>
            <a:lstStyle/>
            <a:p>
              <a:r>
                <a:rPr lang="en-US" sz="1400" b="1" dirty="0">
                  <a:solidFill>
                    <a:schemeClr val="bg1"/>
                  </a:solidFill>
                  <a:effectLst>
                    <a:outerShdw sx="1000" sy="1000" algn="ctr" rotWithShape="0">
                      <a:schemeClr val="bg1"/>
                    </a:outerShdw>
                  </a:effectLst>
                </a:rPr>
                <a:t>3</a:t>
              </a:r>
            </a:p>
          </p:txBody>
        </p:sp>
        <p:sp>
          <p:nvSpPr>
            <p:cNvPr id="11" name="Oval 10"/>
            <p:cNvSpPr>
              <a:spLocks noChangeArrowheads="1"/>
            </p:cNvSpPr>
            <p:nvPr/>
          </p:nvSpPr>
          <p:spPr bwMode="auto">
            <a:xfrm>
              <a:off x="281195" y="3484324"/>
              <a:ext cx="304021" cy="304021"/>
            </a:xfrm>
            <a:prstGeom prst="ellipse">
              <a:avLst/>
            </a:prstGeom>
            <a:solidFill>
              <a:srgbClr val="000000"/>
            </a:solidFill>
            <a:ln w="19050">
              <a:solidFill>
                <a:srgbClr val="FFFFFF"/>
              </a:solidFill>
              <a:round/>
              <a:headEnd/>
              <a:tailEnd/>
            </a:ln>
          </p:spPr>
          <p:txBody>
            <a:bodyPr vert="horz" anchor="ctr" anchorCtr="1">
              <a:prstTxWarp prst="textNoShape">
                <a:avLst/>
              </a:prstTxWarp>
            </a:bodyPr>
            <a:lstStyle/>
            <a:p>
              <a:r>
                <a:rPr lang="en-US" sz="1400" b="1" dirty="0">
                  <a:solidFill>
                    <a:schemeClr val="bg1"/>
                  </a:solidFill>
                  <a:effectLst>
                    <a:outerShdw sx="1000" sy="1000" algn="ctr" rotWithShape="0">
                      <a:schemeClr val="bg1"/>
                    </a:outerShdw>
                  </a:effectLst>
                </a:rPr>
                <a:t>4</a:t>
              </a:r>
            </a:p>
          </p:txBody>
        </p:sp>
        <p:sp>
          <p:nvSpPr>
            <p:cNvPr id="12" name="Oval 11"/>
            <p:cNvSpPr>
              <a:spLocks noChangeArrowheads="1"/>
            </p:cNvSpPr>
            <p:nvPr/>
          </p:nvSpPr>
          <p:spPr bwMode="auto">
            <a:xfrm>
              <a:off x="281195" y="4215564"/>
              <a:ext cx="304021" cy="304021"/>
            </a:xfrm>
            <a:prstGeom prst="ellipse">
              <a:avLst/>
            </a:prstGeom>
            <a:solidFill>
              <a:srgbClr val="000000"/>
            </a:solidFill>
            <a:ln w="19050">
              <a:solidFill>
                <a:srgbClr val="FFFFFF"/>
              </a:solidFill>
              <a:round/>
              <a:headEnd/>
              <a:tailEnd/>
            </a:ln>
          </p:spPr>
          <p:txBody>
            <a:bodyPr vert="horz" anchor="ctr" anchorCtr="1">
              <a:prstTxWarp prst="textNoShape">
                <a:avLst/>
              </a:prstTxWarp>
            </a:bodyPr>
            <a:lstStyle/>
            <a:p>
              <a:r>
                <a:rPr lang="en-US" sz="1400" b="1" dirty="0">
                  <a:solidFill>
                    <a:schemeClr val="bg1"/>
                  </a:solidFill>
                  <a:effectLst>
                    <a:outerShdw sx="1000" sy="1000" algn="ctr" rotWithShape="0">
                      <a:schemeClr val="bg1"/>
                    </a:outerShdw>
                  </a:effectLst>
                </a:rPr>
                <a:t>5</a:t>
              </a:r>
            </a:p>
          </p:txBody>
        </p:sp>
        <p:sp>
          <p:nvSpPr>
            <p:cNvPr id="13" name="Oval 12"/>
            <p:cNvSpPr>
              <a:spLocks noChangeArrowheads="1"/>
            </p:cNvSpPr>
            <p:nvPr/>
          </p:nvSpPr>
          <p:spPr bwMode="auto">
            <a:xfrm>
              <a:off x="4208641" y="3123777"/>
              <a:ext cx="255085" cy="255085"/>
            </a:xfrm>
            <a:prstGeom prst="ellipse">
              <a:avLst/>
            </a:prstGeom>
            <a:solidFill>
              <a:srgbClr val="000000"/>
            </a:solidFill>
            <a:ln w="19050">
              <a:solidFill>
                <a:srgbClr val="FFFFFF"/>
              </a:solidFill>
              <a:round/>
              <a:headEnd/>
              <a:tailEnd/>
            </a:ln>
          </p:spPr>
          <p:txBody>
            <a:bodyPr vert="horz" anchor="ctr" anchorCtr="1">
              <a:prstTxWarp prst="textNoShape">
                <a:avLst/>
              </a:prstTxWarp>
            </a:bodyPr>
            <a:lstStyle/>
            <a:p>
              <a:r>
                <a:rPr lang="en-US" sz="1200" b="1" dirty="0">
                  <a:solidFill>
                    <a:schemeClr val="bg1"/>
                  </a:solidFill>
                  <a:effectLst>
                    <a:outerShdw sx="1000" sy="1000" algn="ctr" rotWithShape="0">
                      <a:schemeClr val="bg1"/>
                    </a:outerShdw>
                  </a:effectLst>
                </a:rPr>
                <a:t>2</a:t>
              </a:r>
            </a:p>
          </p:txBody>
        </p:sp>
        <p:sp>
          <p:nvSpPr>
            <p:cNvPr id="14" name="Oval 4"/>
            <p:cNvSpPr>
              <a:spLocks noChangeArrowheads="1"/>
            </p:cNvSpPr>
            <p:nvPr/>
          </p:nvSpPr>
          <p:spPr bwMode="auto">
            <a:xfrm>
              <a:off x="4191863" y="1560351"/>
              <a:ext cx="255085" cy="255085"/>
            </a:xfrm>
            <a:prstGeom prst="ellipse">
              <a:avLst/>
            </a:prstGeom>
            <a:solidFill>
              <a:srgbClr val="000000"/>
            </a:solidFill>
            <a:ln w="19050">
              <a:solidFill>
                <a:srgbClr val="FFFFFF"/>
              </a:solidFill>
              <a:round/>
              <a:headEnd/>
              <a:tailEnd/>
            </a:ln>
          </p:spPr>
          <p:txBody>
            <a:bodyPr vert="horz" anchor="ctr" anchorCtr="1">
              <a:prstTxWarp prst="textNoShape">
                <a:avLst/>
              </a:prstTxWarp>
            </a:bodyPr>
            <a:lstStyle/>
            <a:p>
              <a:r>
                <a:rPr lang="en-US" sz="1200" b="1" dirty="0">
                  <a:solidFill>
                    <a:schemeClr val="bg1"/>
                  </a:solidFill>
                  <a:effectLst>
                    <a:outerShdw sx="1000" sy="1000" algn="ctr" rotWithShape="0">
                      <a:schemeClr val="bg1"/>
                    </a:outerShdw>
                  </a:effectLst>
                </a:rPr>
                <a:t>1</a:t>
              </a:r>
            </a:p>
          </p:txBody>
        </p:sp>
        <p:sp>
          <p:nvSpPr>
            <p:cNvPr id="15" name="Oval 14"/>
            <p:cNvSpPr>
              <a:spLocks noChangeArrowheads="1"/>
            </p:cNvSpPr>
            <p:nvPr/>
          </p:nvSpPr>
          <p:spPr bwMode="auto">
            <a:xfrm>
              <a:off x="4200252" y="3940318"/>
              <a:ext cx="255085" cy="255085"/>
            </a:xfrm>
            <a:prstGeom prst="ellipse">
              <a:avLst/>
            </a:prstGeom>
            <a:solidFill>
              <a:srgbClr val="000000"/>
            </a:solidFill>
            <a:ln w="19050">
              <a:solidFill>
                <a:srgbClr val="FFFFFF"/>
              </a:solidFill>
              <a:round/>
              <a:headEnd/>
              <a:tailEnd/>
            </a:ln>
          </p:spPr>
          <p:txBody>
            <a:bodyPr vert="horz" anchor="ctr" anchorCtr="1">
              <a:prstTxWarp prst="textNoShape">
                <a:avLst/>
              </a:prstTxWarp>
            </a:bodyPr>
            <a:lstStyle/>
            <a:p>
              <a:r>
                <a:rPr lang="en-US" sz="1200" b="1" dirty="0">
                  <a:solidFill>
                    <a:schemeClr val="bg1"/>
                  </a:solidFill>
                  <a:effectLst>
                    <a:outerShdw sx="1000" sy="1000" algn="ctr" rotWithShape="0">
                      <a:schemeClr val="bg1"/>
                    </a:outerShdw>
                  </a:effectLst>
                </a:rPr>
                <a:t>3</a:t>
              </a:r>
            </a:p>
          </p:txBody>
        </p:sp>
        <p:sp>
          <p:nvSpPr>
            <p:cNvPr id="16" name="Oval 15"/>
            <p:cNvSpPr>
              <a:spLocks noChangeArrowheads="1"/>
            </p:cNvSpPr>
            <p:nvPr/>
          </p:nvSpPr>
          <p:spPr bwMode="auto">
            <a:xfrm>
              <a:off x="6599504" y="3945719"/>
              <a:ext cx="255085" cy="255085"/>
            </a:xfrm>
            <a:prstGeom prst="ellipse">
              <a:avLst/>
            </a:prstGeom>
            <a:solidFill>
              <a:srgbClr val="000000"/>
            </a:solidFill>
            <a:ln w="19050">
              <a:solidFill>
                <a:srgbClr val="FFFFFF"/>
              </a:solidFill>
              <a:round/>
              <a:headEnd/>
              <a:tailEnd/>
            </a:ln>
          </p:spPr>
          <p:txBody>
            <a:bodyPr vert="horz" anchor="ctr" anchorCtr="1">
              <a:prstTxWarp prst="textNoShape">
                <a:avLst/>
              </a:prstTxWarp>
            </a:bodyPr>
            <a:lstStyle/>
            <a:p>
              <a:r>
                <a:rPr lang="en-US" sz="1200" b="1" dirty="0">
                  <a:solidFill>
                    <a:schemeClr val="bg1"/>
                  </a:solidFill>
                  <a:effectLst>
                    <a:outerShdw sx="1000" sy="1000" algn="ctr" rotWithShape="0">
                      <a:schemeClr val="bg1"/>
                    </a:outerShdw>
                  </a:effectLst>
                </a:rPr>
                <a:t>4</a:t>
              </a:r>
            </a:p>
          </p:txBody>
        </p:sp>
        <p:sp>
          <p:nvSpPr>
            <p:cNvPr id="17" name="Oval 16"/>
            <p:cNvSpPr>
              <a:spLocks noChangeArrowheads="1"/>
            </p:cNvSpPr>
            <p:nvPr/>
          </p:nvSpPr>
          <p:spPr bwMode="auto">
            <a:xfrm>
              <a:off x="6809228" y="2386764"/>
              <a:ext cx="255085" cy="255085"/>
            </a:xfrm>
            <a:prstGeom prst="ellipse">
              <a:avLst/>
            </a:prstGeom>
            <a:solidFill>
              <a:srgbClr val="000000"/>
            </a:solidFill>
            <a:ln w="19050">
              <a:solidFill>
                <a:srgbClr val="FFFFFF"/>
              </a:solidFill>
              <a:round/>
              <a:headEnd/>
              <a:tailEnd/>
            </a:ln>
          </p:spPr>
          <p:txBody>
            <a:bodyPr vert="horz" anchor="ctr" anchorCtr="1">
              <a:prstTxWarp prst="textNoShape">
                <a:avLst/>
              </a:prstTxWarp>
            </a:bodyPr>
            <a:lstStyle/>
            <a:p>
              <a:r>
                <a:rPr lang="en-US" sz="1200" b="1" dirty="0">
                  <a:solidFill>
                    <a:schemeClr val="bg1"/>
                  </a:solidFill>
                  <a:effectLst>
                    <a:outerShdw sx="1000" sy="1000" algn="ctr" rotWithShape="0">
                      <a:schemeClr val="bg1"/>
                    </a:outerShdw>
                  </a:effectLst>
                </a:rPr>
                <a:t>5</a:t>
              </a:r>
            </a:p>
          </p:txBody>
        </p:sp>
        <p:sp>
          <p:nvSpPr>
            <p:cNvPr id="18" name="Rectangle 38"/>
            <p:cNvSpPr>
              <a:spLocks noChangeArrowheads="1"/>
            </p:cNvSpPr>
            <p:nvPr/>
          </p:nvSpPr>
          <p:spPr bwMode="auto">
            <a:xfrm>
              <a:off x="3405258" y="1341099"/>
              <a:ext cx="709541" cy="276999"/>
            </a:xfrm>
            <a:prstGeom prst="rect">
              <a:avLst/>
            </a:prstGeom>
            <a:noFill/>
            <a:ln w="9525">
              <a:noFill/>
              <a:miter lim="800000"/>
              <a:headEnd/>
              <a:tailEnd/>
            </a:ln>
          </p:spPr>
          <p:txBody>
            <a:bodyPr wrap="square">
              <a:prstTxWarp prst="textNoShape">
                <a:avLst/>
              </a:prstTxWarp>
              <a:spAutoFit/>
            </a:bodyPr>
            <a:lstStyle/>
            <a:p>
              <a:pPr algn="ctr"/>
              <a:r>
                <a:rPr lang="en-US" sz="1200" dirty="0"/>
                <a:t>Virus</a:t>
              </a:r>
            </a:p>
          </p:txBody>
        </p:sp>
        <p:sp>
          <p:nvSpPr>
            <p:cNvPr id="19" name="Rectangle 39"/>
            <p:cNvSpPr>
              <a:spLocks noChangeArrowheads="1"/>
            </p:cNvSpPr>
            <p:nvPr/>
          </p:nvSpPr>
          <p:spPr bwMode="auto">
            <a:xfrm>
              <a:off x="4628162" y="1949562"/>
              <a:ext cx="976890" cy="276999"/>
            </a:xfrm>
            <a:prstGeom prst="rect">
              <a:avLst/>
            </a:prstGeom>
            <a:noFill/>
            <a:ln w="9525">
              <a:noFill/>
              <a:miter lim="800000"/>
              <a:headEnd/>
              <a:tailEnd/>
            </a:ln>
          </p:spPr>
          <p:txBody>
            <a:bodyPr wrap="square">
              <a:prstTxWarp prst="textNoShape">
                <a:avLst/>
              </a:prstTxWarp>
              <a:spAutoFit/>
            </a:bodyPr>
            <a:lstStyle/>
            <a:p>
              <a:pPr algn="ctr"/>
              <a:r>
                <a:rPr lang="en-US" sz="1200" dirty="0"/>
                <a:t>Host cell</a:t>
              </a:r>
            </a:p>
          </p:txBody>
        </p:sp>
        <p:sp>
          <p:nvSpPr>
            <p:cNvPr id="20" name="Rectangle 40"/>
            <p:cNvSpPr>
              <a:spLocks noChangeArrowheads="1"/>
            </p:cNvSpPr>
            <p:nvPr/>
          </p:nvSpPr>
          <p:spPr bwMode="auto">
            <a:xfrm>
              <a:off x="4013165" y="2594757"/>
              <a:ext cx="1071127" cy="276999"/>
            </a:xfrm>
            <a:prstGeom prst="rect">
              <a:avLst/>
            </a:prstGeom>
            <a:noFill/>
            <a:ln w="9525">
              <a:noFill/>
              <a:miter lim="800000"/>
              <a:headEnd/>
              <a:tailEnd/>
            </a:ln>
          </p:spPr>
          <p:txBody>
            <a:bodyPr wrap="none">
              <a:prstTxWarp prst="textNoShape">
                <a:avLst/>
              </a:prstTxWarp>
              <a:spAutoFit/>
            </a:bodyPr>
            <a:lstStyle/>
            <a:p>
              <a:pPr algn="ctr"/>
              <a:r>
                <a:rPr lang="en-US" sz="1200" dirty="0"/>
                <a:t>Host nucleus</a:t>
              </a:r>
            </a:p>
          </p:txBody>
        </p:sp>
        <p:sp>
          <p:nvSpPr>
            <p:cNvPr id="21" name="Rectangle 41"/>
            <p:cNvSpPr>
              <a:spLocks noChangeArrowheads="1"/>
            </p:cNvSpPr>
            <p:nvPr/>
          </p:nvSpPr>
          <p:spPr bwMode="auto">
            <a:xfrm>
              <a:off x="3407199" y="3406156"/>
              <a:ext cx="806631" cy="261610"/>
            </a:xfrm>
            <a:prstGeom prst="rect">
              <a:avLst/>
            </a:prstGeom>
            <a:noFill/>
            <a:ln w="9525">
              <a:noFill/>
              <a:miter lim="800000"/>
              <a:headEnd/>
              <a:tailEnd/>
            </a:ln>
            <a:effectLst>
              <a:outerShdw sx="1000" sy="1000">
                <a:schemeClr val="bg1"/>
              </a:outerShdw>
            </a:effectLst>
          </p:spPr>
          <p:txBody>
            <a:bodyPr wrap="none">
              <a:prstTxWarp prst="textNoShape">
                <a:avLst/>
              </a:prstTxWarp>
              <a:spAutoFit/>
            </a:bodyPr>
            <a:lstStyle/>
            <a:p>
              <a:pPr algn="ctr"/>
              <a:r>
                <a:rPr lang="en-US" sz="1100" dirty="0"/>
                <a:t>Viral DNA</a:t>
              </a:r>
            </a:p>
          </p:txBody>
        </p:sp>
        <p:sp>
          <p:nvSpPr>
            <p:cNvPr id="22" name="Rectangle 42"/>
            <p:cNvSpPr>
              <a:spLocks noChangeArrowheads="1"/>
            </p:cNvSpPr>
            <p:nvPr/>
          </p:nvSpPr>
          <p:spPr bwMode="auto">
            <a:xfrm>
              <a:off x="4902228" y="4144315"/>
              <a:ext cx="923650" cy="261610"/>
            </a:xfrm>
            <a:prstGeom prst="rect">
              <a:avLst/>
            </a:prstGeom>
            <a:noFill/>
            <a:ln w="9525">
              <a:noFill/>
              <a:miter lim="800000"/>
              <a:headEnd/>
              <a:tailEnd/>
            </a:ln>
            <a:effectLst>
              <a:outerShdw sx="1000" sy="1000">
                <a:schemeClr val="bg1"/>
              </a:outerShdw>
            </a:effectLst>
          </p:spPr>
          <p:txBody>
            <a:bodyPr wrap="none">
              <a:prstTxWarp prst="textNoShape">
                <a:avLst/>
              </a:prstTxWarp>
              <a:spAutoFit/>
            </a:bodyPr>
            <a:lstStyle/>
            <a:p>
              <a:pPr algn="ctr"/>
              <a:r>
                <a:rPr lang="en-US" sz="1100" dirty="0"/>
                <a:t>Viral mRNA</a:t>
              </a:r>
            </a:p>
          </p:txBody>
        </p:sp>
        <p:sp>
          <p:nvSpPr>
            <p:cNvPr id="23" name="Rectangle 43"/>
            <p:cNvSpPr>
              <a:spLocks noChangeArrowheads="1"/>
            </p:cNvSpPr>
            <p:nvPr/>
          </p:nvSpPr>
          <p:spPr bwMode="auto">
            <a:xfrm>
              <a:off x="6946101" y="4147583"/>
              <a:ext cx="1008609" cy="261610"/>
            </a:xfrm>
            <a:prstGeom prst="rect">
              <a:avLst/>
            </a:prstGeom>
            <a:noFill/>
            <a:ln w="9525">
              <a:noFill/>
              <a:miter lim="800000"/>
              <a:headEnd/>
              <a:tailEnd/>
            </a:ln>
            <a:effectLst>
              <a:outerShdw sx="1000" sy="1000">
                <a:schemeClr val="bg1"/>
              </a:outerShdw>
            </a:effectLst>
          </p:spPr>
          <p:txBody>
            <a:bodyPr wrap="none">
              <a:prstTxWarp prst="textNoShape">
                <a:avLst/>
              </a:prstTxWarp>
              <a:spAutoFit/>
            </a:bodyPr>
            <a:lstStyle/>
            <a:p>
              <a:pPr algn="ctr"/>
              <a:r>
                <a:rPr lang="en-US" sz="1100" dirty="0"/>
                <a:t>Viral proteins</a:t>
              </a:r>
            </a:p>
          </p:txBody>
        </p:sp>
        <p:sp>
          <p:nvSpPr>
            <p:cNvPr id="24" name="Rectangle 44"/>
            <p:cNvSpPr>
              <a:spLocks noChangeArrowheads="1"/>
            </p:cNvSpPr>
            <p:nvPr/>
          </p:nvSpPr>
          <p:spPr bwMode="auto">
            <a:xfrm>
              <a:off x="4488183" y="3385852"/>
              <a:ext cx="1749595" cy="261610"/>
            </a:xfrm>
            <a:prstGeom prst="rect">
              <a:avLst/>
            </a:prstGeom>
            <a:noFill/>
            <a:ln w="9525">
              <a:noFill/>
              <a:miter lim="800000"/>
              <a:headEnd/>
              <a:tailEnd/>
            </a:ln>
            <a:effectLst>
              <a:outerShdw sx="1000" sy="1000">
                <a:schemeClr val="bg1"/>
              </a:outerShdw>
            </a:effectLst>
          </p:spPr>
          <p:txBody>
            <a:bodyPr wrap="square">
              <a:prstTxWarp prst="textNoShape">
                <a:avLst/>
              </a:prstTxWarp>
              <a:spAutoFit/>
            </a:bodyPr>
            <a:lstStyle/>
            <a:p>
              <a:pPr algn="ctr"/>
              <a:r>
                <a:rPr lang="en-US" sz="1100" dirty="0"/>
                <a:t>Replicated viral DNA</a:t>
              </a:r>
            </a:p>
          </p:txBody>
        </p:sp>
      </p:gr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sz="3200" dirty="0">
                <a:solidFill>
                  <a:srgbClr val="000000"/>
                </a:solidFill>
                <a:latin typeface="Tahoma"/>
                <a:cs typeface="Tahoma"/>
              </a:rPr>
              <a:t>Other Types of Non-Living Infectious Agents</a:t>
            </a:r>
          </a:p>
        </p:txBody>
      </p:sp>
      <p:sp>
        <p:nvSpPr>
          <p:cNvPr id="103427" name="Content Placeholder 2"/>
          <p:cNvSpPr>
            <a:spLocks noGrp="1"/>
          </p:cNvSpPr>
          <p:nvPr>
            <p:ph idx="1"/>
          </p:nvPr>
        </p:nvSpPr>
        <p:spPr/>
        <p:txBody>
          <a:bodyPr/>
          <a:lstStyle/>
          <a:p>
            <a:r>
              <a:rPr lang="en-US" dirty="0">
                <a:solidFill>
                  <a:srgbClr val="000000"/>
                </a:solidFill>
                <a:latin typeface="Tahoma"/>
                <a:cs typeface="Tahoma"/>
              </a:rPr>
              <a:t>Prions are misfolded proteins.</a:t>
            </a:r>
          </a:p>
          <a:p>
            <a:endParaRPr lang="en-US" sz="1000" dirty="0">
              <a:solidFill>
                <a:srgbClr val="000000"/>
              </a:solidFill>
              <a:latin typeface="Tahoma"/>
              <a:cs typeface="Tahoma"/>
            </a:endParaRPr>
          </a:p>
          <a:p>
            <a:pPr lvl="1"/>
            <a:r>
              <a:rPr lang="en-US" dirty="0">
                <a:solidFill>
                  <a:srgbClr val="000000"/>
                </a:solidFill>
                <a:latin typeface="Tahoma"/>
                <a:cs typeface="Tahoma"/>
              </a:rPr>
              <a:t>Usually acquired through ingestion of an infected animal</a:t>
            </a:r>
          </a:p>
          <a:p>
            <a:pPr lvl="1"/>
            <a:r>
              <a:rPr lang="en-US" dirty="0">
                <a:solidFill>
                  <a:srgbClr val="000000"/>
                </a:solidFill>
                <a:latin typeface="Tahoma"/>
                <a:cs typeface="Tahoma"/>
              </a:rPr>
              <a:t>Cause degenerative neurological diseases in humans </a:t>
            </a:r>
          </a:p>
          <a:p>
            <a:pPr lvl="1"/>
            <a:endParaRPr lang="en-US" sz="1000" dirty="0">
              <a:solidFill>
                <a:srgbClr val="000000"/>
              </a:solidFill>
              <a:latin typeface="Tahoma"/>
              <a:cs typeface="Tahoma"/>
            </a:endParaRPr>
          </a:p>
          <a:p>
            <a:pPr lvl="1"/>
            <a:r>
              <a:rPr lang="en-US" dirty="0">
                <a:solidFill>
                  <a:srgbClr val="000000"/>
                </a:solidFill>
                <a:latin typeface="Tahoma"/>
                <a:cs typeface="Tahoma"/>
              </a:rPr>
              <a:t>Creutzfeldt-Jakob disease</a:t>
            </a:r>
          </a:p>
          <a:p>
            <a:pPr lvl="1"/>
            <a:r>
              <a:rPr lang="en-US" dirty="0">
                <a:solidFill>
                  <a:srgbClr val="000000"/>
                </a:solidFill>
                <a:latin typeface="Tahoma"/>
                <a:cs typeface="Tahoma"/>
              </a:rPr>
              <a:t>“Mad cow disease”</a:t>
            </a:r>
          </a:p>
          <a:p>
            <a:pPr lvl="1"/>
            <a:r>
              <a:rPr lang="en-US" dirty="0">
                <a:solidFill>
                  <a:srgbClr val="000000"/>
                </a:solidFill>
                <a:latin typeface="Tahoma"/>
                <a:cs typeface="Tahoma"/>
              </a:rPr>
              <a:t>No known cure or treatment</a:t>
            </a:r>
          </a:p>
          <a:p>
            <a:endParaRPr lang="en-US" dirty="0">
              <a:solidFill>
                <a:srgbClr val="000000"/>
              </a:solidFill>
              <a:latin typeface="Tahoma"/>
              <a:cs typeface="Tahoma"/>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True"/>
  <p:tag name="FIBDISPLAYKEYWORDS" val="True"/>
  <p:tag name="PRRESPONSE4" val="7"/>
  <p:tag name="PRRESPONSE8" val="3"/>
  <p:tag name="POWERPOINTVERSION" val="12.0"/>
  <p:tag name="ANSWERNOWSTYLE" val="-1"/>
  <p:tag name="COUNTDOWNSECONDS" val="10"/>
  <p:tag name="BACKUPMAINTENANCE" val="7"/>
  <p:tag name="AUTOUPDATEALIASES" val="True"/>
  <p:tag name="BUBBLESIZEVISIBLE" val="True"/>
  <p:tag name="CUSTOMCELLFORECOLOR" val="-16777216"/>
  <p:tag name="USESCHEMECOLORS" val="True"/>
  <p:tag name="AUTOSIZEGRID" val="True"/>
  <p:tag name="CHARTLABELS" val="0"/>
  <p:tag name="INCLUDEPPT" val="True"/>
  <p:tag name="ZEROBASED" val="False"/>
  <p:tag name="FIBNUMRESULTS" val="5"/>
  <p:tag name="PRRESPONSE3" val="8"/>
  <p:tag name="PRRESPONSE9" val="2"/>
  <p:tag name="USESECONDARYMONITOR" val="True"/>
  <p:tag name="RESPCOUNTERFORMAT" val="0"/>
  <p:tag name="CHARTVALUEFORMAT" val="0%"/>
  <p:tag name="TEAMSINLEADERBOARD" val="5"/>
  <p:tag name="CUSTOMGRIDBACKCOLOR" val="-2830136"/>
  <p:tag name="DISPLAYDEVICENUMBER" val="True"/>
  <p:tag name="GRIDPOSITION" val="1"/>
  <p:tag name="PARTLISTDEFAULT" val="0"/>
  <p:tag name="AUTOADJUSTPARTRANGE" val="True"/>
  <p:tag name="PRRESPONSE1" val="10"/>
  <p:tag name="PRRESPONSE7" val="4"/>
  <p:tag name="BULLETTYPE" val="3"/>
  <p:tag name="NUMRESPONSES" val="1"/>
  <p:tag name="PARTICIPANTSINLEADERBOARD" val="5"/>
  <p:tag name="CUSTOMCELLBACKCOLOR1" val="-256"/>
  <p:tag name="GRIDOPACITY" val="90"/>
  <p:tag name="MULTIRESPDIVISOR" val="1"/>
  <p:tag name="CHARTSCALE" val="True"/>
  <p:tag name="PRRESPONSE5" val="6"/>
  <p:tag name="SHOWBARVISIBLE" val="True"/>
  <p:tag name="BACKUPSESSIONS" val="True"/>
  <p:tag name="BUBBLEVALUEFORMAT" val="0.0"/>
  <p:tag name="DISPLAYDEVICEID" val="True"/>
  <p:tag name="CORRECTPOINTVALUE" val="100"/>
  <p:tag name="FIBINCLUDEOTHER" val="True"/>
  <p:tag name="REVIEWONLY" val="False"/>
  <p:tag name="CUSTOMCELLBACKCOLOR3" val="-268652"/>
  <p:tag name="RESETCHARTS" val="True"/>
  <p:tag name="PRRESPONSE2" val="9"/>
  <p:tag name="RESPCOUNTERSTYLE" val="-1"/>
  <p:tag name="BUBBLEGROUPING" val="3"/>
  <p:tag name="INCORRECTPOINTVALUE" val="0"/>
  <p:tag name="PRRESPONSE10" val="1"/>
  <p:tag name="MAXRESPONDERS" val="5"/>
  <p:tag name="REALTIMEBACKUP" val="False"/>
  <p:tag name="INPUTSOURCE" val="1"/>
  <p:tag name="CHARTCOLORS" val="0"/>
  <p:tag name="ROTATIONINTERVAL" val="2"/>
  <p:tag name="PRRESPONSE6" val="5"/>
  <p:tag name="FIBDISPLAYRESULTS" val="True"/>
  <p:tag name="COUNTDOWNSTYLE" val="-1"/>
  <p:tag name="GRIDSIZE" val="{Width=800, Height=600}"/>
  <p:tag name="CUSTOMCELLBACKCOLOR4" val="-8355712"/>
  <p:tag name="DELIMITERS" val="3.1"/>
  <p:tag name="TPVERSION" val="5"/>
  <p:tag name="TPFULLVERSION" val="5.3.1.3337"/>
  <p:tag name="PPTVERSION" val="15"/>
  <p:tag name="TPOS" val="2"/>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eeman Tahoma fo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w:document xmlns:w="http://schemas.openxmlformats.org/wordprocessingml/2006/main">
  <RequestId>942165a9-5233-43ff-974f-a644c22c2d13</RequestId>
  <RequestDate>8/13/2019 10:58:04 AM</RequestDate>
</w:document>
</file>

<file path=customXml/itemProps1.xml><?xml version="1.0" encoding="utf-8"?>
<ds:datastoreItem xmlns:ds="http://schemas.openxmlformats.org/officeDocument/2006/customXml" ds:itemID="{0233D02F-8D7D-BF44-A50A-A0070DF85487}">
  <ds:schemaRefs>
    <ds:schemaRef ds:uri="http://schemas.openxmlformats.org/wordprocessingml/2006/main"/>
  </ds:schemaRefs>
</ds:datastoreItem>
</file>

<file path=docProps/app.xml><?xml version="1.0" encoding="utf-8"?>
<Properties xmlns="http://schemas.openxmlformats.org/officeDocument/2006/extended-properties" xmlns:vt="http://schemas.openxmlformats.org/officeDocument/2006/docPropsVTypes">
  <TotalTime>4232</TotalTime>
  <Words>4175</Words>
  <Application>Microsoft Office PowerPoint</Application>
  <PresentationFormat>On-screen Show (4:3)</PresentationFormat>
  <Paragraphs>296</Paragraphs>
  <Slides>26</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ＭＳ Ｐゴシック</vt:lpstr>
      <vt:lpstr>ＭＳ Ｐゴシック</vt:lpstr>
      <vt:lpstr>Arial</vt:lpstr>
      <vt:lpstr>Calibri</vt:lpstr>
      <vt:lpstr>Comic Sans MS</vt:lpstr>
      <vt:lpstr>Symbol</vt:lpstr>
      <vt:lpstr>Tahoma</vt:lpstr>
      <vt:lpstr>Times New Roman</vt:lpstr>
      <vt:lpstr>Wingdings</vt:lpstr>
      <vt:lpstr>Office Theme</vt:lpstr>
      <vt:lpstr>Learning Objectives</vt:lpstr>
      <vt:lpstr>PowerPoint Presentation</vt:lpstr>
      <vt:lpstr>Some COVID symptoms</vt:lpstr>
      <vt:lpstr>15.16 Viruses are not exactly living organisms.</vt:lpstr>
      <vt:lpstr>PowerPoint Presentation</vt:lpstr>
      <vt:lpstr>PowerPoint Presentation</vt:lpstr>
      <vt:lpstr>Viruses are ….</vt:lpstr>
      <vt:lpstr>Viral Replication</vt:lpstr>
      <vt:lpstr>Other Types of Non-Living Infectious Agents</vt:lpstr>
      <vt:lpstr>Take Home Message 15.16</vt:lpstr>
      <vt:lpstr>15.17 Viruses are responsible for many health problems.</vt:lpstr>
      <vt:lpstr>Pandemics  </vt:lpstr>
      <vt:lpstr>Coronavirus Pandemic 2019</vt:lpstr>
      <vt:lpstr>Take Home Message 15.17</vt:lpstr>
      <vt:lpstr>Viruses that have ___ as their genetic material make vaccination futile.</vt:lpstr>
      <vt:lpstr>15.18 Viruses infect a wide range of organisms.</vt:lpstr>
      <vt:lpstr>Viral Transmission between Species</vt:lpstr>
      <vt:lpstr>Take Home Message 15.18</vt:lpstr>
      <vt:lpstr>If the bird flu virus can enter a pig cell, then the pig cell must have ____ that allow the bird flu virus to enter the cell.</vt:lpstr>
      <vt:lpstr>15.19 HIV illustrates the difficulty of controlling infectious viruses.</vt:lpstr>
      <vt:lpstr>HIV mutates easily.</vt:lpstr>
      <vt:lpstr>HIV attacks white blood cells.</vt:lpstr>
      <vt:lpstr>Take Home Message 15.19</vt:lpstr>
      <vt:lpstr>PowerPoint Presentation</vt:lpstr>
      <vt:lpstr>Vaccines</vt:lpstr>
      <vt:lpstr>PowerPoint Presentation</vt:lpstr>
    </vt:vector>
  </TitlesOfParts>
  <Company>SLCC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Diversification of the Eukaryotes: Animals</dc:title>
  <dc:creator>Operator</dc:creator>
  <cp:lastModifiedBy>Rebecca Merritt</cp:lastModifiedBy>
  <cp:revision>655</cp:revision>
  <dcterms:created xsi:type="dcterms:W3CDTF">2009-02-08T15:21:32Z</dcterms:created>
  <dcterms:modified xsi:type="dcterms:W3CDTF">2021-01-22T18:41:26Z</dcterms:modified>
</cp:coreProperties>
</file>