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314" r:id="rId40"/>
    <p:sldId id="297" r:id="rId41"/>
    <p:sldId id="289" r:id="rId42"/>
    <p:sldId id="298" r:id="rId43"/>
    <p:sldId id="315" r:id="rId44"/>
    <p:sldId id="295" r:id="rId45"/>
    <p:sldId id="300" r:id="rId46"/>
    <p:sldId id="301" r:id="rId47"/>
    <p:sldId id="302" r:id="rId48"/>
    <p:sldId id="303" r:id="rId49"/>
    <p:sldId id="304" r:id="rId50"/>
    <p:sldId id="305" r:id="rId51"/>
    <p:sldId id="307" r:id="rId52"/>
    <p:sldId id="308" r:id="rId53"/>
    <p:sldId id="306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embeddedFontLst>
    <p:embeddedFont>
      <p:font typeface="Jim Nightshade" panose="020B0604020202020204" charset="0"/>
      <p:regular r:id="rId61"/>
    </p:embeddedFont>
    <p:embeddedFont>
      <p:font typeface="Verdana" panose="020B0604030504040204" pitchFamily="34" charset="0"/>
      <p:regular r:id="rId62"/>
      <p:bold r:id="rId63"/>
      <p:italic r:id="rId64"/>
      <p:boldItalic r:id="rId65"/>
    </p:embeddedFont>
    <p:embeddedFont>
      <p:font typeface="Roboto" panose="020B0604020202020204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1" roundtripDataSignature="AMtx7mjRG+H8eoUp0q6NE8wmPuxwEDZ4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d534120d4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d534120d4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d534120d4d_2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 sz="14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d534120d4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d534120d4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d534120d4d_1_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 sz="14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d53c570bd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d53c570bd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d53c570bde_0_14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d53c570b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d53c570b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d53c570bde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 sz="14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d534120d4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d534120d4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d534120d4d_0_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d534120d4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d534120d4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d534120d4d_0_1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 sz="14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4" name="Google Shape;74;p6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5" name="Google Shape;75;p6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" name="Google Shape;34;p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0" name="Google Shape;40;p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53" name="Google Shape;53;p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6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6" name="Google Shape;66;p6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6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8" name="Google Shape;68;p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54864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Evolution Notes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15</a:t>
            </a:r>
            <a:endParaRPr/>
          </a:p>
        </p:txBody>
      </p:sp>
      <p:pic>
        <p:nvPicPr>
          <p:cNvPr id="90" name="Google Shape;90;p1" descr="invertebrates_l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0"/>
            <a:ext cx="7086600" cy="5713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/>
          <p:nvPr/>
        </p:nvSpPr>
        <p:spPr>
          <a:xfrm>
            <a:off x="457200" y="457200"/>
            <a:ext cx="8229600" cy="5715000"/>
          </a:xfrm>
          <a:prstGeom prst="rect">
            <a:avLst/>
          </a:prstGeom>
          <a:solidFill>
            <a:srgbClr val="996633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Jim Nightshade"/>
              <a:buNone/>
            </a:pPr>
            <a:r>
              <a:rPr lang="en-US" sz="4400" b="0" i="0" u="none">
                <a:solidFill>
                  <a:schemeClr val="dk2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W hat Lamarck Got Correct</a:t>
            </a:r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Jim Nightshade"/>
              <a:ea typeface="Jim Nightshade"/>
              <a:cs typeface="Jim Nightshade"/>
              <a:sym typeface="Jim Nightshad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im Nightshade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He was first to realize that organisms adapted to their environment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Jim Nightshade"/>
              <a:ea typeface="Jim Nightshade"/>
              <a:cs typeface="Jim Nightshade"/>
              <a:sym typeface="Jim Nightshade"/>
            </a:endParaRPr>
          </a:p>
        </p:txBody>
      </p:sp>
      <p:pic>
        <p:nvPicPr>
          <p:cNvPr id="153" name="Google Shape;153;p10" descr="What is natural selection? | Natural History Museu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487" y="3360737"/>
            <a:ext cx="4294187" cy="27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0" descr="15 Unique Examples of Animal Adaptati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3787" y="4090987"/>
            <a:ext cx="36576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/>
          <p:nvPr/>
        </p:nvSpPr>
        <p:spPr>
          <a:xfrm>
            <a:off x="457200" y="457200"/>
            <a:ext cx="8229600" cy="5715000"/>
          </a:xfrm>
          <a:prstGeom prst="rect">
            <a:avLst/>
          </a:prstGeom>
          <a:solidFill>
            <a:srgbClr val="996633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Jim Nightshade"/>
              <a:buNone/>
            </a:pPr>
            <a:r>
              <a:rPr lang="en-US" sz="4400" b="0" i="0" u="none">
                <a:solidFill>
                  <a:schemeClr val="dk2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W hat Lamarck Got Wrong</a:t>
            </a:r>
            <a:endParaRPr/>
          </a:p>
        </p:txBody>
      </p:sp>
      <p:sp>
        <p:nvSpPr>
          <p:cNvPr id="161" name="Google Shape;161;p11"/>
          <p:cNvSpPr txBox="1">
            <a:spLocks noGrp="1"/>
          </p:cNvSpPr>
          <p:nvPr>
            <p:ph type="body" idx="1"/>
          </p:nvPr>
        </p:nvSpPr>
        <p:spPr>
          <a:xfrm>
            <a:off x="276225" y="8255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Jim Nightshade"/>
              <a:ea typeface="Jim Nightshade"/>
              <a:cs typeface="Jim Nightshade"/>
              <a:sym typeface="Jim Nightshad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Jim Nightshade"/>
              <a:ea typeface="Jim Nightshade"/>
              <a:cs typeface="Jim Nightshade"/>
              <a:sym typeface="Jim Nightshad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im Nightshade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Organism’s behavior has </a:t>
            </a:r>
            <a:r>
              <a:rPr lang="en-US" sz="3200" b="1" i="0" u="sng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no effect</a:t>
            </a:r>
            <a:r>
              <a:rPr lang="en-US" sz="3200" b="0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 on what it passes on to its offspring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im Nightshade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DNA determines that!!!!</a:t>
            </a:r>
            <a:endParaRPr/>
          </a:p>
          <a:p>
            <a: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Jim Nightshade"/>
              <a:ea typeface="Jim Nightshade"/>
              <a:cs typeface="Jim Nightshade"/>
              <a:sym typeface="Jim Nightshade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Jim Nightshade"/>
              <a:ea typeface="Jim Nightshade"/>
              <a:cs typeface="Jim Nightshade"/>
              <a:sym typeface="Jim Nightshade"/>
            </a:endParaRPr>
          </a:p>
        </p:txBody>
      </p:sp>
      <p:pic>
        <p:nvPicPr>
          <p:cNvPr id="162" name="Google Shape;162;p11" descr="Photo Bomb Challenge #16 Entry #4 : &quot;baby bodybuilder&quot; — Steemi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5487" y="2743200"/>
            <a:ext cx="2790825" cy="334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title"/>
          </p:nvPr>
        </p:nvSpPr>
        <p:spPr>
          <a:xfrm>
            <a:off x="-990600" y="1492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Voyage of the Beagle</a:t>
            </a:r>
            <a:endParaRPr/>
          </a:p>
        </p:txBody>
      </p:sp>
      <p:pic>
        <p:nvPicPr>
          <p:cNvPr id="168" name="Google Shape;168;p12" descr="beag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94100"/>
            <a:ext cx="3048000" cy="32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2" descr="Voyage_of_the_Beag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9475" y="4038600"/>
            <a:ext cx="5724525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2"/>
          <p:cNvSpPr txBox="1"/>
          <p:nvPr/>
        </p:nvSpPr>
        <p:spPr>
          <a:xfrm>
            <a:off x="0" y="1519237"/>
            <a:ext cx="7010400" cy="190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Darwin sailed around the world in the H.M.S Beagle from 1831 to 1836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-made observations and collected evidence that led to theory of evolution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12" descr="charlesdarwi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4700" y="38100"/>
            <a:ext cx="1998662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Darwin saw lots of fossils from extinct organisms</a:t>
            </a:r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Fossils- preserved remains of ancient organisms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Some fossils looked like organisms Darwin was familiar with, some did not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had so many of the unfamiliar species disappeared?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Galapagos Islands- </a:t>
            </a:r>
            <a:b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Darwin’s most famous stop</a:t>
            </a:r>
            <a:endParaRPr/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0" y="1495425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islands west of South America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variable climates and diverse animal life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Darwin was interested in the land tortoise and marine iguanas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14" descr="Galapagos-bartolome-isl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81400"/>
            <a:ext cx="4876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4" descr="marine-igua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4021137"/>
            <a:ext cx="4114800" cy="283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4" descr="TORTOIS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6200" y="3502025"/>
            <a:ext cx="2514600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190500" y="274637"/>
            <a:ext cx="84582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Darwin’s Observations of </a:t>
            </a:r>
            <a:b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Galapagos Islands Tortoises</a:t>
            </a:r>
            <a:endParaRPr/>
          </a:p>
        </p:txBody>
      </p:sp>
      <p:sp>
        <p:nvSpPr>
          <p:cNvPr id="192" name="Google Shape;192;p15"/>
          <p:cNvSpPr txBox="1">
            <a:spLocks noGrp="1"/>
          </p:cNvSpPr>
          <p:nvPr>
            <p:ph type="body" idx="1"/>
          </p:nvPr>
        </p:nvSpPr>
        <p:spPr>
          <a:xfrm>
            <a:off x="-111125" y="149542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Turtles on different islands had different shell shapes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Turtles with short necks were on rainy islands with lush vegetation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5" descr="rnin288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00"/>
            <a:ext cx="4495800" cy="26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5" descr="3subspeci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6975" y="2373312"/>
            <a:ext cx="5334000" cy="153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5" descr="Galapagostortois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9600" y="4008437"/>
            <a:ext cx="4114800" cy="288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Darwin’s Finches</a:t>
            </a:r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Birds looked the same, except for their beaks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Had they all come from 1 mainland ancestor?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16" descr="finch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962400"/>
            <a:ext cx="3292475" cy="2322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 txBox="1"/>
          <p:nvPr/>
        </p:nvSpPr>
        <p:spPr>
          <a:xfrm>
            <a:off x="442912" y="2025650"/>
            <a:ext cx="7710487" cy="10985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7"/>
          <p:cNvSpPr txBox="1"/>
          <p:nvPr/>
        </p:nvSpPr>
        <p:spPr>
          <a:xfrm>
            <a:off x="422275" y="3375025"/>
            <a:ext cx="7731125" cy="16541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7"/>
          <p:cNvSpPr txBox="1"/>
          <p:nvPr/>
        </p:nvSpPr>
        <p:spPr>
          <a:xfrm>
            <a:off x="442912" y="5454650"/>
            <a:ext cx="7758112" cy="128111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7"/>
          <p:cNvSpPr txBox="1">
            <a:spLocks noGrp="1"/>
          </p:cNvSpPr>
          <p:nvPr>
            <p:ph type="title"/>
          </p:nvPr>
        </p:nvSpPr>
        <p:spPr>
          <a:xfrm>
            <a:off x="-357187" y="228600"/>
            <a:ext cx="9829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Darwin Read Lyell’s </a:t>
            </a:r>
            <a:r>
              <a:rPr lang="en-US" sz="36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Principles of Geology</a:t>
            </a:r>
            <a:endParaRPr/>
          </a:p>
        </p:txBody>
      </p:sp>
      <p:sp>
        <p:nvSpPr>
          <p:cNvPr id="211" name="Google Shape;211;p17"/>
          <p:cNvSpPr txBox="1">
            <a:spLocks noGrp="1"/>
          </p:cNvSpPr>
          <p:nvPr>
            <p:ph type="body" idx="1"/>
          </p:nvPr>
        </p:nvSpPr>
        <p:spPr>
          <a:xfrm>
            <a:off x="685800" y="207168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Earth was much older than once thought- millions of years old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Earthquakes could have raised marine organism fossils from the sea floor to the mountaintop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made Darwin question whether life changed the way the Earth had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Darwin’s Other Observations</a:t>
            </a:r>
            <a:endParaRPr/>
          </a:p>
        </p:txBody>
      </p:sp>
      <p:sp>
        <p:nvSpPr>
          <p:cNvPr id="217" name="Google Shape;2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of the world’s continents has its own distinctive collection of animals and plants. </a:t>
            </a:r>
            <a:endParaRPr/>
          </a:p>
        </p:txBody>
      </p:sp>
      <p:pic>
        <p:nvPicPr>
          <p:cNvPr id="218" name="Google Shape;218;p18" descr="What Is Biogeography? Educational Resources K12 Learning, Life Science,  World, Geography Lesson Plans, Activities, Experiments, Homeschool Hel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3687" y="2743200"/>
            <a:ext cx="6018212" cy="373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Biogeography</a:t>
            </a:r>
            <a:endParaRPr/>
          </a:p>
        </p:txBody>
      </p:sp>
      <p:sp>
        <p:nvSpPr>
          <p:cNvPr id="229" name="Google Shape;22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study of the geographical distribution of organisms</a:t>
            </a:r>
            <a:endParaRPr/>
          </a:p>
        </p:txBody>
      </p:sp>
      <p:pic>
        <p:nvPicPr>
          <p:cNvPr id="230" name="Google Shape;230;p20" descr="Biogeography: Wallace and Wegen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5575" y="3200400"/>
            <a:ext cx="7691437" cy="366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Before Darwin people thought: 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304800" y="23526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rabicParenR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 were unchanging</a:t>
            </a:r>
            <a:endParaRPr/>
          </a:p>
          <a:p>
            <a:pPr marL="514350" marR="0" lvl="0" indent="-2857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rabicParenR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species were not related</a:t>
            </a:r>
            <a:endParaRPr/>
          </a:p>
          <a:p>
            <a:pPr marL="514350" marR="0" lvl="0" indent="-2857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rabicParenR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earth was only a couple thousand years old</a:t>
            </a:r>
            <a:endParaRPr/>
          </a:p>
          <a:p>
            <a:pPr marL="514350" marR="0" lvl="0" indent="-3111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9" descr="Evidence for Evolution ‹ OpenCurricul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868362"/>
            <a:ext cx="7307262" cy="598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 txBox="1">
            <a:spLocks noGrp="1"/>
          </p:cNvSpPr>
          <p:nvPr>
            <p:ph type="title"/>
          </p:nvPr>
        </p:nvSpPr>
        <p:spPr>
          <a:xfrm>
            <a:off x="-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Malthus</a:t>
            </a:r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90678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Economist</a:t>
            </a:r>
            <a:endParaRPr/>
          </a:p>
          <a:p>
            <a:pPr marL="342900" lvl="0" indent="-1651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suggested that living space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and food would run out if the human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population continued to grow 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21" descr="london_po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9200" y="3581400"/>
            <a:ext cx="247015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1" descr="World population growt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425" y="4184650"/>
            <a:ext cx="4676775" cy="225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Darwin applied Malthus’ theories to nature</a:t>
            </a:r>
            <a:endParaRPr/>
          </a:p>
        </p:txBody>
      </p:sp>
      <p:sp>
        <p:nvSpPr>
          <p:cNvPr id="244" name="Google Shape;244;p22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Overwhelming majority of species’ offspring die</a:t>
            </a:r>
            <a:endParaRPr/>
          </a:p>
          <a:p>
            <a:pPr marL="342900" marR="0" lvl="0" indent="-1397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Darwin wondered what determined which offspring die and which succeed.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Artificial Selection</a:t>
            </a:r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Breeders noticed that plants and animals of the same species sometimes had small differences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“Inherited variation”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larger fruit, faster horses, cows that produced more milk</a:t>
            </a:r>
            <a:endParaRPr/>
          </a:p>
          <a:p>
            <a:pPr marL="74295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Breeders selected these organisms for breeding to keep these desirable traits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“artificial selection”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Nature provided the variation, humans provided the selection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>
            <a:spLocks noGrp="1"/>
          </p:cNvSpPr>
          <p:nvPr>
            <p:ph type="ctrTitle" idx="4294967295"/>
          </p:nvPr>
        </p:nvSpPr>
        <p:spPr>
          <a:xfrm>
            <a:off x="-1295400" y="-635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Natural Selection</a:t>
            </a:r>
            <a:endParaRPr/>
          </a:p>
        </p:txBody>
      </p:sp>
      <p:pic>
        <p:nvPicPr>
          <p:cNvPr id="256" name="Google Shape;256;p24" descr="misconceptions_beav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81450"/>
            <a:ext cx="4286250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4"/>
          <p:cNvSpPr txBox="1"/>
          <p:nvPr/>
        </p:nvSpPr>
        <p:spPr>
          <a:xfrm>
            <a:off x="381000" y="1600200"/>
            <a:ext cx="71628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with traits well-suited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their environment survive to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reproduce</a:t>
            </a:r>
            <a:endParaRPr/>
          </a:p>
        </p:txBody>
      </p:sp>
      <p:pic>
        <p:nvPicPr>
          <p:cNvPr id="258" name="Google Shape;258;p24" descr="NATURAL SELECTION - Spongebob | Meme Generat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3505200"/>
            <a:ext cx="3741737" cy="30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Struggle for Existence</a:t>
            </a:r>
            <a:endParaRPr/>
          </a:p>
        </p:txBody>
      </p:sp>
      <p:sp>
        <p:nvSpPr>
          <p:cNvPr id="264" name="Google Shape;264;p25"/>
          <p:cNvSpPr txBox="1">
            <a:spLocks noGrp="1"/>
          </p:cNvSpPr>
          <p:nvPr>
            <p:ph type="body" idx="1"/>
          </p:nvPr>
        </p:nvSpPr>
        <p:spPr>
          <a:xfrm>
            <a:off x="-152400" y="1600200"/>
            <a:ext cx="88392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Members of each species compete for food, living space, etc.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 predators that are faster get more food, prey that is faster or better camouflaged survives</a:t>
            </a:r>
            <a:endParaRPr/>
          </a:p>
        </p:txBody>
      </p:sp>
      <p:pic>
        <p:nvPicPr>
          <p:cNvPr id="265" name="Google Shape;265;p25" descr="125046333_7123c38e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3925887"/>
            <a:ext cx="3733800" cy="28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5" descr="survival_of_fittest_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4060825"/>
            <a:ext cx="3733800" cy="279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Survival of the Fittest</a:t>
            </a:r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Fitness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the ability of an organism to survive and reproduce in its specific environment</a:t>
            </a:r>
            <a:endParaRPr/>
          </a:p>
          <a:p>
            <a:pPr marL="342900" lvl="0" indent="-1651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Adaptation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any inherited characteristic that increases an organism’s chance of survival</a:t>
            </a:r>
            <a:endParaRPr/>
          </a:p>
          <a:p>
            <a:pPr marL="342900" lvl="0" indent="-1651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**Individuals with adaptations that improve fitness are able to survive and mate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7" descr="Types of Adaptations Type of Adaptation Description Examples Structural A physical trait, such as"/>
          <p:cNvPicPr preferRelativeResize="0"/>
          <p:nvPr/>
        </p:nvPicPr>
        <p:blipFill rotWithShape="1">
          <a:blip r:embed="rId3">
            <a:alphaModFix/>
          </a:blip>
          <a:srcRect l="8332" t="16296" r="7499" b="8148"/>
          <a:stretch/>
        </p:blipFill>
        <p:spPr>
          <a:xfrm>
            <a:off x="0" y="1219200"/>
            <a:ext cx="89027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Result of Natural Selection</a:t>
            </a:r>
            <a:endParaRPr/>
          </a:p>
        </p:txBody>
      </p:sp>
      <p:sp>
        <p:nvSpPr>
          <p:cNvPr id="283" name="Google Shape;283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time, successful adaptations are selected for and the inherited characteristics of a population changes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species’ fitness in its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environment</a:t>
            </a:r>
            <a:endParaRPr/>
          </a:p>
        </p:txBody>
      </p:sp>
      <p:pic>
        <p:nvPicPr>
          <p:cNvPr id="284" name="Google Shape;284;p28" descr="arcticha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3276600"/>
            <a:ext cx="2713037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8" descr="lizardfr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0" y="4762500"/>
            <a:ext cx="30480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9" descr="img0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685800"/>
            <a:ext cx="70104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Until……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Scientists that influenced Darwin</a:t>
            </a:r>
            <a:endParaRPr/>
          </a:p>
        </p:txBody>
      </p:sp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xfrm>
            <a:off x="241300" y="125888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arenR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Lamarck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arenR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Lyell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arenR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Malthus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arenR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Wallace</a:t>
            </a:r>
            <a:endParaRPr/>
          </a:p>
        </p:txBody>
      </p:sp>
      <p:pic>
        <p:nvPicPr>
          <p:cNvPr id="297" name="Google Shape;2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912812"/>
            <a:ext cx="209550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3250" y="3062287"/>
            <a:ext cx="28575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8450" y="3651250"/>
            <a:ext cx="2438400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6375" y="3567112"/>
            <a:ext cx="2501900" cy="32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 the Origin of Species</a:t>
            </a:r>
            <a:endParaRPr/>
          </a:p>
        </p:txBody>
      </p:sp>
      <p:sp>
        <p:nvSpPr>
          <p:cNvPr id="306" name="Google Shape;306;p31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5867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Darwin’s book</a:t>
            </a:r>
            <a:endParaRPr/>
          </a:p>
          <a:p>
            <a:pPr marL="342900" lvl="0" indent="-1905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Published in 1859</a:t>
            </a:r>
            <a:endParaRPr/>
          </a:p>
          <a:p>
            <a:pPr marL="342900" lvl="0" indent="-1905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 that the mechanism for evolution was “natural selection”</a:t>
            </a:r>
            <a:endParaRPr/>
          </a:p>
          <a:p>
            <a:pPr marL="342900" lvl="0" indent="-1905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Controversial</a:t>
            </a:r>
            <a:endParaRPr/>
          </a:p>
        </p:txBody>
      </p:sp>
      <p:pic>
        <p:nvPicPr>
          <p:cNvPr id="307" name="Google Shape;307;p31" descr="I10-70-Darw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9112" y="2362200"/>
            <a:ext cx="3544887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4999">
              <a:srgbClr val="FF7A00"/>
            </a:gs>
            <a:gs pos="69999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 Major Points in Darwin’s Book</a:t>
            </a:r>
            <a:endParaRPr/>
          </a:p>
        </p:txBody>
      </p:sp>
      <p:sp>
        <p:nvSpPr>
          <p:cNvPr id="313" name="Google Shape;313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1) Inherited variation exists within the genes of every species.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2)  In a particular environment, some individuals are better suited to survive and have more offspring.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3) Over time, traits that make an individual more likely to survive spread in that population.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4)  Fossil evidence suggests that living species evolved from species that are extinct.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d534120d4d_2_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d534120d4d_2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1" name="Google Shape;321;gd534120d4d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38" y="274625"/>
            <a:ext cx="8893325" cy="66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FF5050"/>
            </a:gs>
          </a:gsLst>
          <a:lin ang="5400000" scaled="0"/>
        </a:gra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Natural Selection </a:t>
            </a:r>
            <a:b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</a:t>
            </a:r>
            <a:endParaRPr/>
          </a:p>
        </p:txBody>
      </p:sp>
      <p:sp>
        <p:nvSpPr>
          <p:cNvPr id="334" name="Google Shape;334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Directional selection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Stabilizing selection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Disruptive selection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Directional Selection</a:t>
            </a:r>
            <a:endParaRPr/>
          </a:p>
        </p:txBody>
      </p:sp>
      <p:sp>
        <p:nvSpPr>
          <p:cNvPr id="340" name="Google Shape;340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 such as a food shortage selects for organisms that have a specific trait different than those of most of the population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36" descr="directsele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400" y="4087750"/>
            <a:ext cx="5086350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6"/>
          <p:cNvSpPr txBox="1"/>
          <p:nvPr/>
        </p:nvSpPr>
        <p:spPr>
          <a:xfrm>
            <a:off x="5783650" y="4190025"/>
            <a:ext cx="3044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Example: The environment created a selection pressure which favored giraffes with longer necks who could reach more food in the trees.</a:t>
            </a:r>
            <a:endParaRPr sz="1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Stabilizing Selection</a:t>
            </a:r>
            <a:endParaRPr/>
          </a:p>
        </p:txBody>
      </p:sp>
      <p:sp>
        <p:nvSpPr>
          <p:cNvPr id="348" name="Google Shape;348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selects for individuals with the same traits as most of the population</a:t>
            </a:r>
            <a:endParaRPr/>
          </a:p>
        </p:txBody>
      </p:sp>
      <p:pic>
        <p:nvPicPr>
          <p:cNvPr id="349" name="Google Shape;349;p37" descr="image0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200400"/>
            <a:ext cx="4000500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7"/>
          <p:cNvSpPr txBox="1"/>
          <p:nvPr/>
        </p:nvSpPr>
        <p:spPr>
          <a:xfrm>
            <a:off x="5783650" y="4190025"/>
            <a:ext cx="3044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Example: Human birth weight- babies of average weight have the best survival outcomes.</a:t>
            </a:r>
            <a:endParaRPr sz="1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Disruptive Selection</a:t>
            </a:r>
            <a:endParaRPr/>
          </a:p>
        </p:txBody>
      </p:sp>
      <p:sp>
        <p:nvSpPr>
          <p:cNvPr id="356" name="Google Shape;356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selection is against the “average organisms” in the population and results in 2 separate phenotypes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38" descr="disrupti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262890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d534120d4d_1_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d534120d4d_1_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5" name="Google Shape;365;gd534120d4d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36" y="639989"/>
            <a:ext cx="9144000" cy="5938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" y="957262"/>
            <a:ext cx="74390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4997450" y="1262062"/>
            <a:ext cx="368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Fossils of extinct species were discovered</a:t>
            </a:r>
            <a:endParaRPr/>
          </a:p>
        </p:txBody>
      </p:sp>
      <p:pic>
        <p:nvPicPr>
          <p:cNvPr id="107" name="Google Shape;107;p4" descr="Every alternative for the dinosaur fossils set (21320) that I made this  year. Thanks quarantine! : lego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162" y="3910012"/>
            <a:ext cx="4967287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descr="Dinosaur fossils could belong to the world's largest ever creature | CTV  New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5200" y="3581400"/>
            <a:ext cx="5527675" cy="310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 descr="Dinosaur Fossils Worth Millions Aren't Minerals, Court Rules | MTP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762" y="457200"/>
            <a:ext cx="4603750" cy="3452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d53c570bde_0_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Subspecies</a:t>
            </a:r>
            <a:endParaRPr/>
          </a:p>
        </p:txBody>
      </p:sp>
      <p:sp>
        <p:nvSpPr>
          <p:cNvPr id="386" name="Google Shape;386;gd53c570bde_0_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792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Populations of the same species that differ genetically because of adaptations to different living conditions.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7" name="Google Shape;387;gd53c570bde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1367" y="1507175"/>
            <a:ext cx="4600956" cy="544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Reproductive </a:t>
            </a:r>
            <a:r>
              <a:rPr lang="en-US" sz="4400" b="0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Isolation</a:t>
            </a:r>
            <a:endParaRPr dirty="0"/>
          </a:p>
        </p:txBody>
      </p:sp>
      <p:sp>
        <p:nvSpPr>
          <p:cNvPr id="327" name="Google Shape;327;p33"/>
          <p:cNvSpPr txBox="1">
            <a:spLocks noGrp="1"/>
          </p:cNvSpPr>
          <p:nvPr>
            <p:ph type="body" idx="1"/>
          </p:nvPr>
        </p:nvSpPr>
        <p:spPr>
          <a:xfrm>
            <a:off x="-152400" y="1828800"/>
            <a:ext cx="9698182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-2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populations of the same species are separated by a geographic or other barrier and become so different they lose the ability to breed with one another.</a:t>
            </a:r>
            <a:endParaRPr dirty="0"/>
          </a:p>
        </p:txBody>
      </p:sp>
      <p:pic>
        <p:nvPicPr>
          <p:cNvPr id="5" name="Google Shape;402;gd53c570bde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9143" y="3980992"/>
            <a:ext cx="4374857" cy="2784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d53c570bde_0_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Speciation</a:t>
            </a:r>
            <a:endParaRPr/>
          </a:p>
        </p:txBody>
      </p:sp>
      <p:sp>
        <p:nvSpPr>
          <p:cNvPr id="394" name="Google Shape;394;gd53c570bde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process by which new species form</a:t>
            </a:r>
            <a:endParaRPr/>
          </a:p>
        </p:txBody>
      </p:sp>
      <p:pic>
        <p:nvPicPr>
          <p:cNvPr id="395" name="Google Shape;395;gd53c570bd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000" y="2337125"/>
            <a:ext cx="6639799" cy="42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7197436"/>
            <a:ext cx="4532715" cy="19831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Pin by marie on Science | Evolutionary biology, Evolution, Spe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399" y="1574511"/>
            <a:ext cx="6295437" cy="461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449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Evolution can be fast or slow</a:t>
            </a:r>
            <a:endParaRPr/>
          </a:p>
        </p:txBody>
      </p:sp>
      <p:sp>
        <p:nvSpPr>
          <p:cNvPr id="371" name="Google Shape;371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Gradualism- model of evolution in which gradual change over a long period of time leads to species formulation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Punctuated equilibrium- model of evolution in which periods of rapid change in species are separated by periods of little or no change.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9"/>
          <p:cNvSpPr txBox="1"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Evidence of Evolution</a:t>
            </a:r>
            <a:endParaRPr/>
          </a:p>
        </p:txBody>
      </p:sp>
      <p:sp>
        <p:nvSpPr>
          <p:cNvPr id="408" name="Google Shape;408;p39"/>
          <p:cNvSpPr txBox="1"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13-2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Evidence of Evolution</a:t>
            </a:r>
            <a:endParaRPr/>
          </a:p>
        </p:txBody>
      </p:sp>
      <p:sp>
        <p:nvSpPr>
          <p:cNvPr id="414" name="Google Shape;414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fossil record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Geographic Distribution of Living Species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 Structure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Embryology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Biological Molecule Similarities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Fossil Record</a:t>
            </a:r>
            <a:endParaRPr/>
          </a:p>
        </p:txBody>
      </p:sp>
      <p:sp>
        <p:nvSpPr>
          <p:cNvPr id="420" name="Google Shape;420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Transitional fossils were found for intermediate stages between ancient and modern species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2"/>
          <p:cNvSpPr txBox="1">
            <a:spLocks noGrp="1"/>
          </p:cNvSpPr>
          <p:nvPr>
            <p:ph type="title"/>
          </p:nvPr>
        </p:nvSpPr>
        <p:spPr>
          <a:xfrm>
            <a:off x="-141287" y="152400"/>
            <a:ext cx="929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Dinosaurs are the ancestors of birds</a:t>
            </a:r>
            <a:endParaRPr/>
          </a:p>
        </p:txBody>
      </p:sp>
      <p:pic>
        <p:nvPicPr>
          <p:cNvPr id="426" name="Google Shape;426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76400"/>
            <a:ext cx="5943600" cy="5046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Geographic Distribution of Living Species</a:t>
            </a:r>
            <a:endParaRPr/>
          </a:p>
        </p:txBody>
      </p:sp>
      <p:sp>
        <p:nvSpPr>
          <p:cNvPr id="432" name="Google Shape;432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 species living in different locations were descended from different ancestors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Ex. beaver in North America and copybara in South America have similar characteristics</a:t>
            </a:r>
            <a:endParaRPr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Similarities exist because they were exposed to same natural selection pressures</a:t>
            </a:r>
            <a:endParaRPr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43" descr="bea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4352925"/>
            <a:ext cx="3228975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3" descr="capybar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4038600"/>
            <a:ext cx="3848100" cy="28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463550" y="6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Lamarck</a:t>
            </a:r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34925" y="12954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French Naturalist (Biologist)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Lived from 1744-1829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 first Theory of Evolution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5" descr="lamarck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4191000"/>
            <a:ext cx="4627562" cy="26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4"/>
          <p:cNvSpPr txBox="1"/>
          <p:nvPr/>
        </p:nvSpPr>
        <p:spPr>
          <a:xfrm>
            <a:off x="0" y="1600200"/>
            <a:ext cx="5334000" cy="35814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Jim Nightshade"/>
              <a:buNone/>
            </a:pPr>
            <a:r>
              <a:rPr lang="en-US" sz="4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Homologous Body Structures</a:t>
            </a:r>
            <a:endParaRPr/>
          </a:p>
        </p:txBody>
      </p:sp>
      <p:sp>
        <p:nvSpPr>
          <p:cNvPr id="441" name="Google Shape;441;p44"/>
          <p:cNvSpPr txBox="1">
            <a:spLocks noGrp="1"/>
          </p:cNvSpPr>
          <p:nvPr>
            <p:ph type="body" idx="1"/>
          </p:nvPr>
        </p:nvSpPr>
        <p:spPr>
          <a:xfrm>
            <a:off x="-304800" y="1752600"/>
            <a:ext cx="5638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im Nightshade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Structures that have different mature forms but have developed from the same embryonic tissues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im Nightshade"/>
              <a:buChar char="–"/>
            </a:pPr>
            <a:r>
              <a:rPr lang="en-US" sz="2400" b="0" i="0" u="none" dirty="0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Examples: wings of </a:t>
            </a:r>
            <a:r>
              <a:rPr lang="en-US" sz="2400" b="0" i="0" u="none" dirty="0" smtClean="0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bats </a:t>
            </a:r>
            <a:r>
              <a:rPr lang="en-US" sz="2400" b="0" i="0" u="none" dirty="0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and arms of humans</a:t>
            </a:r>
            <a:endParaRPr dirty="0"/>
          </a:p>
          <a:p>
            <a:pPr marL="742950" lvl="1" indent="-133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Jim Nightshade"/>
              <a:ea typeface="Jim Nightshade"/>
              <a:cs typeface="Jim Nightshade"/>
              <a:sym typeface="Jim Nightshad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im Nightshade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Studying similarities and differences of homologous structures provides clues to ancestry</a:t>
            </a: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Jim Nightshade"/>
              <a:ea typeface="Jim Nightshade"/>
              <a:cs typeface="Jim Nightshade"/>
              <a:sym typeface="Jim Nightshade"/>
            </a:endParaRPr>
          </a:p>
        </p:txBody>
      </p:sp>
      <p:pic>
        <p:nvPicPr>
          <p:cNvPr id="442" name="Google Shape;442;p44" descr="homologymy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4787" y="1352550"/>
            <a:ext cx="3859212" cy="55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d534120d4d_0_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Analogous Structures</a:t>
            </a:r>
            <a:endParaRPr/>
          </a:p>
        </p:txBody>
      </p:sp>
      <p:sp>
        <p:nvSpPr>
          <p:cNvPr id="456" name="Google Shape;456;gd534120d4d_0_8"/>
          <p:cNvSpPr txBox="1">
            <a:spLocks noGrp="1"/>
          </p:cNvSpPr>
          <p:nvPr>
            <p:ph type="body" idx="1"/>
          </p:nvPr>
        </p:nvSpPr>
        <p:spPr>
          <a:xfrm>
            <a:off x="457200" y="1417625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Structures that are </a:t>
            </a:r>
            <a:r>
              <a:rPr lang="en-US" sz="25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similar</a:t>
            </a:r>
            <a:r>
              <a:rPr lang="en-US" sz="2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 function but not necessarily in </a:t>
            </a:r>
            <a:r>
              <a:rPr lang="en-US" sz="25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shape</a:t>
            </a:r>
            <a:r>
              <a:rPr lang="en-US" sz="2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which do not come from a common ancestor.</a:t>
            </a:r>
            <a:endParaRPr sz="2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Example:  Bat wings and insects</a:t>
            </a:r>
            <a:endParaRPr sz="2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7" name="Google Shape;457;gd534120d4d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6225" y="3676650"/>
            <a:ext cx="5619750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d534120d4d_0_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d534120d4d_0_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5" name="Google Shape;465;gd534120d4d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26920"/>
            <a:ext cx="9144000" cy="310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Vestigial Organs</a:t>
            </a:r>
            <a:endParaRPr/>
          </a:p>
        </p:txBody>
      </p:sp>
      <p:sp>
        <p:nvSpPr>
          <p:cNvPr id="448" name="Google Shape;448;p45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Organs that are traces of homologous organs from other species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Resemble miniature limbs, tails, or other structures</a:t>
            </a:r>
            <a:endParaRPr/>
          </a:p>
        </p:txBody>
      </p:sp>
      <p:pic>
        <p:nvPicPr>
          <p:cNvPr id="449" name="Google Shape;449;p45" descr="v14n2_vestigial_appendi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3505200"/>
            <a:ext cx="3200400" cy="3094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Similarities in Embryology</a:t>
            </a:r>
            <a:endParaRPr/>
          </a:p>
        </p:txBody>
      </p:sp>
      <p:sp>
        <p:nvSpPr>
          <p:cNvPr id="471" name="Google Shape;471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Early stages of animals with backbones are very similar</a:t>
            </a:r>
            <a:endParaRPr/>
          </a:p>
        </p:txBody>
      </p:sp>
      <p:pic>
        <p:nvPicPr>
          <p:cNvPr id="472" name="Google Shape;472;p46" descr="outil_bleu12_img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2438400"/>
            <a:ext cx="3659187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7"/>
          <p:cNvSpPr txBox="1">
            <a:spLocks noGrp="1"/>
          </p:cNvSpPr>
          <p:nvPr>
            <p:ph type="title"/>
          </p:nvPr>
        </p:nvSpPr>
        <p:spPr>
          <a:xfrm>
            <a:off x="276225" y="-523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Similarities in Protein Structure</a:t>
            </a:r>
            <a:endParaRPr/>
          </a:p>
        </p:txBody>
      </p:sp>
      <p:sp>
        <p:nvSpPr>
          <p:cNvPr id="478" name="Google Shape;478;p47"/>
          <p:cNvSpPr txBox="1">
            <a:spLocks noGrp="1"/>
          </p:cNvSpPr>
          <p:nvPr>
            <p:ph type="body" idx="1"/>
          </p:nvPr>
        </p:nvSpPr>
        <p:spPr>
          <a:xfrm>
            <a:off x="228600" y="2057400"/>
            <a:ext cx="5410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Hemoglobin- protein that makes our blood red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more similarities between the hemoglobin of 2 species, the more closely related they are</a:t>
            </a:r>
            <a:endParaRPr dirty="0"/>
          </a:p>
        </p:txBody>
      </p:sp>
      <p:pic>
        <p:nvPicPr>
          <p:cNvPr id="479" name="Google Shape;479;p47" descr="hemoglobin-evolu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090612"/>
            <a:ext cx="3443287" cy="527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48" descr="http://www.vce.bioninja.com.au/_Media/multiple_alignment_med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49625"/>
            <a:ext cx="9144000" cy="22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 txBox="1"/>
          <p:nvPr/>
        </p:nvSpPr>
        <p:spPr>
          <a:xfrm>
            <a:off x="1905000" y="1524000"/>
            <a:ext cx="53403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Sequence Similarity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9" descr="Limitations of Phylogenetic Trees | Biology for Majors 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209800"/>
            <a:ext cx="6249987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018" y="2161309"/>
            <a:ext cx="7421562" cy="4995862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50"/>
          <p:cNvSpPr txBox="1"/>
          <p:nvPr/>
        </p:nvSpPr>
        <p:spPr>
          <a:xfrm>
            <a:off x="3810000" y="1143000"/>
            <a:ext cx="206216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Cladogram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/>
        </p:nvSpPr>
        <p:spPr>
          <a:xfrm>
            <a:off x="457200" y="4495800"/>
            <a:ext cx="6705600" cy="1066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457200" y="2819400"/>
            <a:ext cx="6934200" cy="990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457200" y="1676400"/>
            <a:ext cx="67056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Jim Nightshade"/>
              <a:buNone/>
            </a:pPr>
            <a:r>
              <a:rPr lang="en-US" sz="4400" b="0" i="0" u="none">
                <a:solidFill>
                  <a:schemeClr val="dk2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Lamarck’s Observations</a:t>
            </a:r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463550" y="16764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im Nightshade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Species have changed over time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chemeClr val="dk1"/>
              </a:solidFill>
              <a:latin typeface="Jim Nightshade"/>
              <a:ea typeface="Jim Nightshade"/>
              <a:cs typeface="Jim Nightshade"/>
              <a:sym typeface="Jim Nightshad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im Nightshade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all species had descended from other species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chemeClr val="dk1"/>
              </a:solidFill>
              <a:latin typeface="Jim Nightshade"/>
              <a:ea typeface="Jim Nightshade"/>
              <a:cs typeface="Jim Nightshade"/>
              <a:sym typeface="Jim Nightshad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im Nightshade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organisms were adapted to their environments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/>
        </p:nvSpPr>
        <p:spPr>
          <a:xfrm>
            <a:off x="457200" y="381000"/>
            <a:ext cx="8382000" cy="6096000"/>
          </a:xfrm>
          <a:prstGeom prst="rect">
            <a:avLst/>
          </a:prstGeom>
          <a:solidFill>
            <a:srgbClr val="996633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Jim Nightshade"/>
              <a:buNone/>
            </a:pPr>
            <a:r>
              <a:rPr lang="en-US" sz="4400" b="0" i="0" u="none">
                <a:solidFill>
                  <a:schemeClr val="dk2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Lamarck’s Evolution Hypothesis</a:t>
            </a:r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1"/>
          </p:nvPr>
        </p:nvSpPr>
        <p:spPr>
          <a:xfrm>
            <a:off x="533400" y="1447800"/>
            <a:ext cx="82296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im Nightshade"/>
              <a:buAutoNum type="arabicParenR"/>
            </a:pPr>
            <a:r>
              <a:rPr lang="en-US" sz="3200" b="1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Organisms acquired features that helped them live more successfully in their environment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im Nightshade"/>
              <a:buNone/>
            </a:pPr>
            <a:r>
              <a:rPr lang="en-US" sz="3200" b="1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     “Tendency Toward Perfection”</a:t>
            </a:r>
            <a:endParaRPr sz="3200" b="1" i="0" u="none">
              <a:solidFill>
                <a:schemeClr val="dk1"/>
              </a:solidFill>
              <a:latin typeface="Jim Nightshade"/>
              <a:ea typeface="Jim Nightshade"/>
              <a:cs typeface="Jim Nightshade"/>
              <a:sym typeface="Jim Nightshade"/>
            </a:endParaRPr>
          </a:p>
          <a:p>
            <a:pPr marL="51435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chemeClr val="dk1"/>
              </a:solidFill>
              <a:latin typeface="Jim Nightshade"/>
              <a:ea typeface="Jim Nightshade"/>
              <a:cs typeface="Jim Nightshade"/>
              <a:sym typeface="Jim Nightshade"/>
            </a:endParaRPr>
          </a:p>
          <a:p>
            <a:pPr marL="51435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im Nightshade"/>
              <a:buNone/>
            </a:pPr>
            <a:r>
              <a:rPr lang="en-US" sz="3200" b="1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2) If animal altered its body during its lifetime, it would pass on the changes to its offspring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 descr="bio_ch15_4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175" y="1643062"/>
            <a:ext cx="7105650" cy="39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 and Disuse</a:t>
            </a:r>
            <a:endParaRPr/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or disuse of an organ led to change in the organ that was passed on to offspring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9" descr="giraff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60387"/>
            <a:ext cx="3098800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9"/>
          <p:cNvSpPr txBox="1"/>
          <p:nvPr/>
        </p:nvSpPr>
        <p:spPr>
          <a:xfrm>
            <a:off x="3733800" y="1752600"/>
            <a:ext cx="526256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a giraffe that stretched its neck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reach high leaves would pass this long-necked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trait on to its offspring.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1088</Words>
  <Application>Microsoft Office PowerPoint</Application>
  <PresentationFormat>On-screen Show (4:3)</PresentationFormat>
  <Paragraphs>208</Paragraphs>
  <Slides>58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Jim Nightshade</vt:lpstr>
      <vt:lpstr>Verdana</vt:lpstr>
      <vt:lpstr>Roboto</vt:lpstr>
      <vt:lpstr>Arial</vt:lpstr>
      <vt:lpstr>Default Design</vt:lpstr>
      <vt:lpstr>Evolution Notes</vt:lpstr>
      <vt:lpstr>Before Darwin people thought: </vt:lpstr>
      <vt:lpstr>Until……</vt:lpstr>
      <vt:lpstr>Fossils of extinct species were discovered</vt:lpstr>
      <vt:lpstr>Lamarck</vt:lpstr>
      <vt:lpstr>Lamarck’s Observations</vt:lpstr>
      <vt:lpstr>Lamarck’s Evolution Hypothesis</vt:lpstr>
      <vt:lpstr>Use and Disuse</vt:lpstr>
      <vt:lpstr>PowerPoint Presentation</vt:lpstr>
      <vt:lpstr>W hat Lamarck Got Correct</vt:lpstr>
      <vt:lpstr>W hat Lamarck Got Wrong</vt:lpstr>
      <vt:lpstr>Voyage of the Beagle</vt:lpstr>
      <vt:lpstr>Darwin saw lots of fossils from extinct organisms</vt:lpstr>
      <vt:lpstr>The Galapagos Islands-  Darwin’s most famous stop</vt:lpstr>
      <vt:lpstr>Darwin’s Observations of  Galapagos Islands Tortoises</vt:lpstr>
      <vt:lpstr>Darwin’s Finches</vt:lpstr>
      <vt:lpstr>Darwin Read Lyell’s Principles of Geology</vt:lpstr>
      <vt:lpstr>Darwin’s Other Observations</vt:lpstr>
      <vt:lpstr>Biogeography</vt:lpstr>
      <vt:lpstr>PowerPoint Presentation</vt:lpstr>
      <vt:lpstr>Malthus</vt:lpstr>
      <vt:lpstr>Darwin applied Malthus’ theories to nature</vt:lpstr>
      <vt:lpstr>Artificial Selection</vt:lpstr>
      <vt:lpstr>Natural Selection</vt:lpstr>
      <vt:lpstr>The Struggle for Existence</vt:lpstr>
      <vt:lpstr>Survival of the Fittest</vt:lpstr>
      <vt:lpstr>PowerPoint Presentation</vt:lpstr>
      <vt:lpstr>Result of Natural Selection</vt:lpstr>
      <vt:lpstr>PowerPoint Presentation</vt:lpstr>
      <vt:lpstr>Scientists that influenced Darwin</vt:lpstr>
      <vt:lpstr>On the Origin of Species</vt:lpstr>
      <vt:lpstr>4 Major Points in Darwin’s Book</vt:lpstr>
      <vt:lpstr>PowerPoint Presentation</vt:lpstr>
      <vt:lpstr>Natural Selection  Types</vt:lpstr>
      <vt:lpstr>Directional Selection</vt:lpstr>
      <vt:lpstr>Stabilizing Selection</vt:lpstr>
      <vt:lpstr>Disruptive Selection</vt:lpstr>
      <vt:lpstr>PowerPoint Presentation</vt:lpstr>
      <vt:lpstr>PowerPoint Presentation</vt:lpstr>
      <vt:lpstr>Subspecies</vt:lpstr>
      <vt:lpstr>Reproductive Isolation</vt:lpstr>
      <vt:lpstr>Speciation</vt:lpstr>
      <vt:lpstr>PowerPoint Presentation</vt:lpstr>
      <vt:lpstr>Evolution can be fast or slow</vt:lpstr>
      <vt:lpstr>Evidence of Evolution</vt:lpstr>
      <vt:lpstr>Evidence of Evolution</vt:lpstr>
      <vt:lpstr>The Fossil Record</vt:lpstr>
      <vt:lpstr>Dinosaurs are the ancestors of birds</vt:lpstr>
      <vt:lpstr>Geographic Distribution of Living Species</vt:lpstr>
      <vt:lpstr>Homologous Body Structures</vt:lpstr>
      <vt:lpstr>Analogous Structures</vt:lpstr>
      <vt:lpstr>PowerPoint Presentation</vt:lpstr>
      <vt:lpstr>Vestigial Organs</vt:lpstr>
      <vt:lpstr>Similarities in Embryology</vt:lpstr>
      <vt:lpstr>Similarities in Protein Structure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Notes</dc:title>
  <dc:creator>Phil</dc:creator>
  <cp:lastModifiedBy>Rebecca Merritt</cp:lastModifiedBy>
  <cp:revision>13</cp:revision>
  <dcterms:created xsi:type="dcterms:W3CDTF">2009-04-28T00:48:32Z</dcterms:created>
  <dcterms:modified xsi:type="dcterms:W3CDTF">2022-05-16T17:25:00Z</dcterms:modified>
</cp:coreProperties>
</file>